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5" r:id="rId1"/>
  </p:sldMasterIdLst>
  <p:sldIdLst>
    <p:sldId id="256" r:id="rId2"/>
    <p:sldId id="257" r:id="rId3"/>
    <p:sldId id="258" r:id="rId4"/>
    <p:sldId id="259" r:id="rId5"/>
    <p:sldId id="260" r:id="rId6"/>
    <p:sldId id="261" r:id="rId7"/>
    <p:sldId id="262" r:id="rId8"/>
    <p:sldId id="263" r:id="rId9"/>
    <p:sldId id="264" r:id="rId10"/>
    <p:sldId id="395" r:id="rId11"/>
    <p:sldId id="396" r:id="rId12"/>
    <p:sldId id="408" r:id="rId13"/>
    <p:sldId id="410" r:id="rId14"/>
    <p:sldId id="397" r:id="rId15"/>
    <p:sldId id="398" r:id="rId16"/>
    <p:sldId id="399" r:id="rId17"/>
    <p:sldId id="400" r:id="rId18"/>
    <p:sldId id="401" r:id="rId19"/>
    <p:sldId id="402" r:id="rId20"/>
    <p:sldId id="403" r:id="rId21"/>
    <p:sldId id="404" r:id="rId22"/>
    <p:sldId id="405" r:id="rId23"/>
    <p:sldId id="406" r:id="rId24"/>
    <p:sldId id="265" r:id="rId25"/>
    <p:sldId id="346" r:id="rId26"/>
    <p:sldId id="347" r:id="rId27"/>
    <p:sldId id="350" r:id="rId28"/>
    <p:sldId id="352" r:id="rId29"/>
    <p:sldId id="354" r:id="rId30"/>
    <p:sldId id="355" r:id="rId31"/>
    <p:sldId id="356" r:id="rId32"/>
    <p:sldId id="358" r:id="rId33"/>
    <p:sldId id="360"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331" r:id="rId51"/>
    <p:sldId id="332" r:id="rId52"/>
    <p:sldId id="333" r:id="rId53"/>
    <p:sldId id="365" r:id="rId54"/>
    <p:sldId id="329" r:id="rId55"/>
    <p:sldId id="330" r:id="rId56"/>
    <p:sldId id="364" r:id="rId57"/>
    <p:sldId id="369" r:id="rId58"/>
    <p:sldId id="370" r:id="rId59"/>
    <p:sldId id="334" r:id="rId60"/>
    <p:sldId id="335" r:id="rId61"/>
    <p:sldId id="336" r:id="rId62"/>
    <p:sldId id="337" r:id="rId63"/>
    <p:sldId id="367" r:id="rId64"/>
    <p:sldId id="368" r:id="rId65"/>
    <p:sldId id="338" r:id="rId66"/>
    <p:sldId id="339" r:id="rId67"/>
    <p:sldId id="340" r:id="rId68"/>
    <p:sldId id="341" r:id="rId69"/>
    <p:sldId id="342" r:id="rId70"/>
    <p:sldId id="343" r:id="rId71"/>
    <p:sldId id="344" r:id="rId72"/>
    <p:sldId id="383" r:id="rId73"/>
    <p:sldId id="384" r:id="rId74"/>
    <p:sldId id="386" r:id="rId75"/>
    <p:sldId id="385" r:id="rId76"/>
    <p:sldId id="375" r:id="rId77"/>
    <p:sldId id="376" r:id="rId78"/>
    <p:sldId id="378" r:id="rId79"/>
    <p:sldId id="379" r:id="rId80"/>
    <p:sldId id="380" r:id="rId81"/>
    <p:sldId id="382" r:id="rId82"/>
    <p:sldId id="377" r:id="rId83"/>
    <p:sldId id="371" r:id="rId84"/>
    <p:sldId id="372" r:id="rId85"/>
    <p:sldId id="373" r:id="rId86"/>
    <p:sldId id="374" r:id="rId87"/>
    <p:sldId id="32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78020FBE-A760-4B45-B242-0D41B7201271}">
          <p14:sldIdLst>
            <p14:sldId id="256"/>
            <p14:sldId id="257"/>
            <p14:sldId id="258"/>
            <p14:sldId id="259"/>
            <p14:sldId id="260"/>
            <p14:sldId id="261"/>
            <p14:sldId id="262"/>
            <p14:sldId id="263"/>
            <p14:sldId id="264"/>
            <p14:sldId id="265"/>
            <p14:sldId id="346"/>
            <p14:sldId id="347"/>
            <p14:sldId id="350"/>
            <p14:sldId id="352"/>
            <p14:sldId id="354"/>
            <p14:sldId id="355"/>
            <p14:sldId id="356"/>
            <p14:sldId id="358"/>
            <p14:sldId id="360"/>
            <p14:sldId id="266"/>
            <p14:sldId id="267"/>
            <p14:sldId id="268"/>
            <p14:sldId id="269"/>
            <p14:sldId id="270"/>
            <p14:sldId id="271"/>
            <p14:sldId id="272"/>
            <p14:sldId id="273"/>
            <p14:sldId id="274"/>
            <p14:sldId id="275"/>
            <p14:sldId id="276"/>
            <p14:sldId id="277"/>
            <p14:sldId id="278"/>
            <p14:sldId id="279"/>
            <p14:sldId id="280"/>
            <p14:sldId id="281"/>
            <p14:sldId id="331"/>
            <p14:sldId id="332"/>
            <p14:sldId id="333"/>
            <p14:sldId id="365"/>
            <p14:sldId id="329"/>
            <p14:sldId id="330"/>
            <p14:sldId id="364"/>
            <p14:sldId id="369"/>
            <p14:sldId id="370"/>
            <p14:sldId id="334"/>
            <p14:sldId id="335"/>
            <p14:sldId id="336"/>
            <p14:sldId id="337"/>
            <p14:sldId id="367"/>
            <p14:sldId id="368"/>
            <p14:sldId id="338"/>
            <p14:sldId id="339"/>
            <p14:sldId id="340"/>
            <p14:sldId id="341"/>
            <p14:sldId id="342"/>
            <p14:sldId id="343"/>
            <p14:sldId id="344"/>
            <p14:sldId id="383"/>
            <p14:sldId id="384"/>
            <p14:sldId id="386"/>
            <p14:sldId id="385"/>
            <p14:sldId id="375"/>
            <p14:sldId id="376"/>
            <p14:sldId id="378"/>
            <p14:sldId id="379"/>
            <p14:sldId id="380"/>
            <p14:sldId id="382"/>
            <p14:sldId id="377"/>
            <p14:sldId id="371"/>
            <p14:sldId id="372"/>
            <p14:sldId id="373"/>
            <p14:sldId id="374"/>
            <p14:sldId id="388"/>
            <p14:sldId id="390"/>
            <p14:sldId id="391"/>
            <p14:sldId id="389"/>
            <p14:sldId id="325"/>
          </p14:sldIdLst>
        </p14:section>
        <p14:section name="Untitled Section" id="{C4E86A28-8E37-4E80-BBB7-098670BDD3E7}">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3" d="100"/>
          <a:sy n="63" d="100"/>
        </p:scale>
        <p:origin x="-126" y="-21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4DEDA93-9F10-43E3-AC36-1FECF379E6EE}" type="datetimeFigureOut">
              <a:rPr lang="en-US" smtClean="0"/>
              <a:pPr/>
              <a:t>6/5/2025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1811280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DEDA93-9F10-43E3-AC36-1FECF379E6EE}"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353594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4DEDA93-9F10-43E3-AC36-1FECF379E6EE}" type="datetimeFigureOut">
              <a:rPr lang="en-US" smtClean="0"/>
              <a:pPr/>
              <a:t>6/5/2025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595731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4DEDA93-9F10-43E3-AC36-1FECF379E6EE}" type="datetimeFigureOut">
              <a:rPr lang="en-US" smtClean="0"/>
              <a:pPr/>
              <a:t>6/5/2025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D349E78-87DE-4F49-ADD1-4C2AD167111C}"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652222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4DEDA93-9F10-43E3-AC36-1FECF379E6EE}" type="datetimeFigureOut">
              <a:rPr lang="en-US" smtClean="0"/>
              <a:pPr/>
              <a:t>6/5/2025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744732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DEDA93-9F10-43E3-AC36-1FECF379E6EE}" type="datetimeFigureOut">
              <a:rPr lang="en-US" smtClean="0"/>
              <a:pPr/>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3987969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DEDA93-9F10-43E3-AC36-1FECF379E6EE}" type="datetimeFigureOut">
              <a:rPr lang="en-US" smtClean="0"/>
              <a:pPr/>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4120625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DEDA93-9F10-43E3-AC36-1FECF379E6EE}"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2006424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4DEDA93-9F10-43E3-AC36-1FECF379E6EE}" type="datetimeFigureOut">
              <a:rPr lang="en-US" smtClean="0"/>
              <a:pPr/>
              <a:t>6/5/2025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427712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DEDA93-9F10-43E3-AC36-1FECF379E6EE}"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308268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4DEDA93-9F10-43E3-AC36-1FECF379E6EE}" type="datetimeFigureOut">
              <a:rPr lang="en-US" smtClean="0"/>
              <a:pPr/>
              <a:t>6/5/2025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124494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DEDA93-9F10-43E3-AC36-1FECF379E6EE}"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1361937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DEDA93-9F10-43E3-AC36-1FECF379E6EE}" type="datetimeFigureOut">
              <a:rPr lang="en-US" smtClean="0"/>
              <a:pPr/>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2601666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DEDA93-9F10-43E3-AC36-1FECF379E6EE}" type="datetimeFigureOut">
              <a:rPr lang="en-US" smtClean="0"/>
              <a:pPr/>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4119369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EDA93-9F10-43E3-AC36-1FECF379E6EE}" type="datetimeFigureOut">
              <a:rPr lang="en-US" smtClean="0"/>
              <a:pPr/>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215773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DEDA93-9F10-43E3-AC36-1FECF379E6EE}"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239695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DEDA93-9F10-43E3-AC36-1FECF379E6EE}"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164473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DEDA93-9F10-43E3-AC36-1FECF379E6EE}" type="datetimeFigureOut">
              <a:rPr lang="en-US" smtClean="0"/>
              <a:pPr/>
              <a:t>6/5/2025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D349E78-87DE-4F49-ADD1-4C2AD167111C}" type="slidenum">
              <a:rPr lang="en-US" smtClean="0"/>
              <a:pPr/>
              <a:t>‹#›</a:t>
            </a:fld>
            <a:endParaRPr lang="en-US"/>
          </a:p>
        </p:txBody>
      </p:sp>
    </p:spTree>
    <p:extLst>
      <p:ext uri="{BB962C8B-B14F-4D97-AF65-F5344CB8AC3E}">
        <p14:creationId xmlns="" xmlns:p14="http://schemas.microsoft.com/office/powerpoint/2010/main" val="1810108423"/>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4061" y="2213770"/>
            <a:ext cx="10068774" cy="1825096"/>
          </a:xfrm>
        </p:spPr>
        <p:txBody>
          <a:bodyPr>
            <a:noAutofit/>
          </a:bodyPr>
          <a:lstStyle/>
          <a:p>
            <a:pPr algn="ctr"/>
            <a:r>
              <a:rPr lang="en-US" sz="4000" dirty="0">
                <a:latin typeface="Times New Roman" panose="02020603050405020304" pitchFamily="18" charset="0"/>
                <a:cs typeface="Times New Roman" panose="02020603050405020304" pitchFamily="18" charset="0"/>
              </a:rPr>
              <a:t>UNIT NO – 5</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BLOOD RELATIONS</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84035" y="4378037"/>
            <a:ext cx="9448800" cy="1288474"/>
          </a:xfrm>
        </p:spPr>
        <p:txBody>
          <a:bodyPr>
            <a:normAutofit/>
          </a:bodyPr>
          <a:lstStyle/>
          <a:p>
            <a:pPr algn="ct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DEPARTMENT OF  </a:t>
            </a:r>
            <a:r>
              <a:rPr lang="en-US" sz="1800" dirty="0" smtClean="0">
                <a:latin typeface="Times New Roman" panose="02020603050405020304" pitchFamily="18" charset="0"/>
                <a:cs typeface="Times New Roman" panose="02020603050405020304" pitchFamily="18" charset="0"/>
              </a:rPr>
              <a:t>MATHEMATICS</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SNIST</a:t>
            </a:r>
          </a:p>
        </p:txBody>
      </p:sp>
      <p:sp>
        <p:nvSpPr>
          <p:cNvPr id="4" name="Subtitle 2"/>
          <p:cNvSpPr txBox="1">
            <a:spLocks/>
          </p:cNvSpPr>
          <p:nvPr/>
        </p:nvSpPr>
        <p:spPr>
          <a:xfrm>
            <a:off x="1036781" y="1260769"/>
            <a:ext cx="10543309" cy="12884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2800" dirty="0">
                <a:latin typeface="Times New Roman" panose="02020603050405020304" pitchFamily="18" charset="0"/>
                <a:cs typeface="Times New Roman" panose="02020603050405020304" pitchFamily="18" charset="0"/>
              </a:rPr>
              <a:t>SUBJECT : QUANTITATIVE APTITUDE AND LOGICAL REASONING </a:t>
            </a:r>
          </a:p>
        </p:txBody>
      </p:sp>
    </p:spTree>
    <p:extLst>
      <p:ext uri="{BB962C8B-B14F-4D97-AF65-F5344CB8AC3E}">
        <p14:creationId xmlns="" xmlns:p14="http://schemas.microsoft.com/office/powerpoint/2010/main" val="3498865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edge">
                                      <p:cBhvr>
                                        <p:cTn id="13" dur="2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CE4F709-715A-BFD2-E91E-7E3EA13B753D}"/>
              </a:ext>
            </a:extLst>
          </p:cNvPr>
          <p:cNvPicPr>
            <a:picLocks noChangeAspect="1"/>
          </p:cNvPicPr>
          <p:nvPr/>
        </p:nvPicPr>
        <p:blipFill>
          <a:blip r:embed="rId2"/>
          <a:stretch>
            <a:fillRect/>
          </a:stretch>
        </p:blipFill>
        <p:spPr>
          <a:xfrm>
            <a:off x="1396088" y="1693280"/>
            <a:ext cx="9121224" cy="906082"/>
          </a:xfrm>
          <a:prstGeom prst="rect">
            <a:avLst/>
          </a:prstGeom>
        </p:spPr>
      </p:pic>
    </p:spTree>
    <p:extLst>
      <p:ext uri="{BB962C8B-B14F-4D97-AF65-F5344CB8AC3E}">
        <p14:creationId xmlns:p14="http://schemas.microsoft.com/office/powerpoint/2010/main" xmlns="" val="482784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3D814DF-47C5-3341-EFDD-58C3B98FF937}"/>
              </a:ext>
            </a:extLst>
          </p:cNvPr>
          <p:cNvPicPr>
            <a:picLocks noChangeAspect="1"/>
          </p:cNvPicPr>
          <p:nvPr/>
        </p:nvPicPr>
        <p:blipFill>
          <a:blip r:embed="rId2"/>
          <a:stretch>
            <a:fillRect/>
          </a:stretch>
        </p:blipFill>
        <p:spPr>
          <a:xfrm>
            <a:off x="0" y="1366345"/>
            <a:ext cx="12192000" cy="4125310"/>
          </a:xfrm>
          <a:prstGeom prst="rect">
            <a:avLst/>
          </a:prstGeom>
        </p:spPr>
      </p:pic>
    </p:spTree>
    <p:extLst>
      <p:ext uri="{BB962C8B-B14F-4D97-AF65-F5344CB8AC3E}">
        <p14:creationId xmlns:p14="http://schemas.microsoft.com/office/powerpoint/2010/main" xmlns="" val="303899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3545" y="1617785"/>
            <a:ext cx="184731" cy="369332"/>
          </a:xfrm>
          <a:prstGeom prst="rect">
            <a:avLst/>
          </a:prstGeom>
          <a:noFill/>
        </p:spPr>
        <p:txBody>
          <a:bodyPr wrap="none" rtlCol="0">
            <a:spAutoFit/>
          </a:bodyPr>
          <a:lstStyle/>
          <a:p>
            <a:endParaRPr lang="en-IN" dirty="0"/>
          </a:p>
        </p:txBody>
      </p:sp>
      <p:sp>
        <p:nvSpPr>
          <p:cNvPr id="3" name="Rectangle 2"/>
          <p:cNvSpPr/>
          <p:nvPr/>
        </p:nvSpPr>
        <p:spPr>
          <a:xfrm>
            <a:off x="1406769" y="1156120"/>
            <a:ext cx="9073662" cy="923330"/>
          </a:xfrm>
          <a:prstGeom prst="rect">
            <a:avLst/>
          </a:prstGeom>
        </p:spPr>
        <p:txBody>
          <a:bodyPr wrap="square">
            <a:spAutoFit/>
          </a:bodyPr>
          <a:lstStyle/>
          <a:p>
            <a:r>
              <a:rPr lang="en-US" dirty="0" smtClean="0">
                <a:solidFill>
                  <a:srgbClr val="000000"/>
                </a:solidFill>
                <a:latin typeface="Arial" panose="020B0604020202020204" pitchFamily="34" charset="0"/>
              </a:rPr>
              <a:t>2.A </a:t>
            </a:r>
            <a:r>
              <a:rPr lang="en-US" dirty="0">
                <a:solidFill>
                  <a:srgbClr val="000000"/>
                </a:solidFill>
                <a:latin typeface="Arial" panose="020B0604020202020204" pitchFamily="34" charset="0"/>
              </a:rPr>
              <a:t>worker may claim </a:t>
            </a:r>
            <a:r>
              <a:rPr lang="en-US" dirty="0" err="1">
                <a:solidFill>
                  <a:srgbClr val="000000"/>
                </a:solidFill>
                <a:latin typeface="Arial" panose="020B0604020202020204" pitchFamily="34" charset="0"/>
              </a:rPr>
              <a:t>Rs</a:t>
            </a:r>
            <a:r>
              <a:rPr lang="en-US" dirty="0">
                <a:solidFill>
                  <a:srgbClr val="000000"/>
                </a:solidFill>
                <a:latin typeface="Arial" panose="020B0604020202020204" pitchFamily="34" charset="0"/>
              </a:rPr>
              <a:t> 15 for each km which he travels by taxi and </a:t>
            </a:r>
            <a:r>
              <a:rPr lang="en-US" dirty="0" err="1">
                <a:solidFill>
                  <a:srgbClr val="000000"/>
                </a:solidFill>
                <a:latin typeface="Arial" panose="020B0604020202020204" pitchFamily="34" charset="0"/>
              </a:rPr>
              <a:t>Rs</a:t>
            </a:r>
            <a:r>
              <a:rPr lang="en-US" dirty="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5 for </a:t>
            </a:r>
            <a:r>
              <a:rPr lang="en-US" dirty="0">
                <a:solidFill>
                  <a:srgbClr val="000000"/>
                </a:solidFill>
                <a:latin typeface="Arial" panose="020B0604020202020204" pitchFamily="34" charset="0"/>
              </a:rPr>
              <a:t>each km which he drives his own car. If in one week he claimed </a:t>
            </a:r>
            <a:r>
              <a:rPr lang="en-US" dirty="0" err="1">
                <a:solidFill>
                  <a:srgbClr val="000000"/>
                </a:solidFill>
                <a:latin typeface="Arial" panose="020B0604020202020204" pitchFamily="34" charset="0"/>
              </a:rPr>
              <a:t>Rs</a:t>
            </a:r>
            <a:r>
              <a:rPr lang="en-US" dirty="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500 for </a:t>
            </a:r>
            <a:r>
              <a:rPr lang="en-US" dirty="0">
                <a:solidFill>
                  <a:srgbClr val="000000"/>
                </a:solidFill>
                <a:latin typeface="Arial" panose="020B0604020202020204" pitchFamily="34" charset="0"/>
              </a:rPr>
              <a:t>travelling 80 km how many </a:t>
            </a:r>
            <a:r>
              <a:rPr lang="en-US" dirty="0" err="1">
                <a:solidFill>
                  <a:srgbClr val="000000"/>
                </a:solidFill>
                <a:latin typeface="Arial" panose="020B0604020202020204" pitchFamily="34" charset="0"/>
              </a:rPr>
              <a:t>kms</a:t>
            </a:r>
            <a:r>
              <a:rPr lang="en-US" dirty="0">
                <a:solidFill>
                  <a:srgbClr val="000000"/>
                </a:solidFill>
                <a:latin typeface="Arial" panose="020B0604020202020204" pitchFamily="34" charset="0"/>
              </a:rPr>
              <a:t> did he travel by taxi ?</a:t>
            </a:r>
            <a:endParaRPr lang="en-IN" dirty="0"/>
          </a:p>
        </p:txBody>
      </p:sp>
      <p:pic>
        <p:nvPicPr>
          <p:cNvPr id="4" name="Picture 3"/>
          <p:cNvPicPr>
            <a:picLocks noChangeAspect="1"/>
          </p:cNvPicPr>
          <p:nvPr/>
        </p:nvPicPr>
        <p:blipFill>
          <a:blip r:embed="rId2"/>
          <a:stretch>
            <a:fillRect/>
          </a:stretch>
        </p:blipFill>
        <p:spPr>
          <a:xfrm>
            <a:off x="1983545" y="2223698"/>
            <a:ext cx="5649113" cy="899329"/>
          </a:xfrm>
          <a:prstGeom prst="rect">
            <a:avLst/>
          </a:prstGeom>
        </p:spPr>
      </p:pic>
      <p:sp>
        <p:nvSpPr>
          <p:cNvPr id="6" name="Rectangle 5"/>
          <p:cNvSpPr/>
          <p:nvPr/>
        </p:nvSpPr>
        <p:spPr>
          <a:xfrm>
            <a:off x="1176996" y="3267275"/>
            <a:ext cx="10091226" cy="923330"/>
          </a:xfrm>
          <a:prstGeom prst="rect">
            <a:avLst/>
          </a:prstGeom>
        </p:spPr>
        <p:txBody>
          <a:bodyPr wrap="square">
            <a:spAutoFit/>
          </a:bodyPr>
          <a:lstStyle/>
          <a:p>
            <a:r>
              <a:rPr lang="en-US" dirty="0" smtClean="0">
                <a:solidFill>
                  <a:srgbClr val="000000"/>
                </a:solidFill>
                <a:latin typeface="Arial" panose="020B0604020202020204" pitchFamily="34" charset="0"/>
              </a:rPr>
              <a:t>3.A</a:t>
            </a:r>
            <a:r>
              <a:rPr lang="en-US" dirty="0">
                <a:solidFill>
                  <a:srgbClr val="000000"/>
                </a:solidFill>
                <a:latin typeface="Arial" panose="020B0604020202020204" pitchFamily="34" charset="0"/>
              </a:rPr>
              <a:t>, B, C and D play a game of cards. A says to B,</a:t>
            </a:r>
            <a:r>
              <a:rPr lang="en-US" sz="800" dirty="0">
                <a:solidFill>
                  <a:srgbClr val="000000"/>
                </a:solidFill>
                <a:latin typeface="Arial" panose="020B0604020202020204" pitchFamily="34" charset="0"/>
              </a:rPr>
              <a:t> </a:t>
            </a:r>
            <a:r>
              <a:rPr lang="en-US" sz="800" dirty="0" err="1">
                <a:solidFill>
                  <a:srgbClr val="000000"/>
                </a:solidFill>
                <a:latin typeface="Arial" panose="020B0604020202020204" pitchFamily="34" charset="0"/>
              </a:rPr>
              <a:t>u</a:t>
            </a:r>
            <a:r>
              <a:rPr lang="en-US" dirty="0" err="1">
                <a:solidFill>
                  <a:srgbClr val="000000"/>
                </a:solidFill>
                <a:latin typeface="Arial" panose="020B0604020202020204" pitchFamily="34" charset="0"/>
              </a:rPr>
              <a:t>If</a:t>
            </a:r>
            <a:r>
              <a:rPr lang="en-US" dirty="0">
                <a:solidFill>
                  <a:srgbClr val="000000"/>
                </a:solidFill>
                <a:latin typeface="Arial" panose="020B0604020202020204" pitchFamily="34" charset="0"/>
              </a:rPr>
              <a:t> I give you 8 cards, </a:t>
            </a:r>
            <a:r>
              <a:rPr lang="en-US" dirty="0" smtClean="0">
                <a:solidFill>
                  <a:srgbClr val="000000"/>
                </a:solidFill>
                <a:latin typeface="Arial" panose="020B0604020202020204" pitchFamily="34" charset="0"/>
              </a:rPr>
              <a:t>you will </a:t>
            </a:r>
            <a:r>
              <a:rPr lang="en-US" dirty="0">
                <a:solidFill>
                  <a:srgbClr val="000000"/>
                </a:solidFill>
                <a:latin typeface="Arial" panose="020B0604020202020204" pitchFamily="34" charset="0"/>
              </a:rPr>
              <a:t>have as many as C has and I shall have 3 less than what C has. Also, </a:t>
            </a:r>
            <a:r>
              <a:rPr lang="en-US" dirty="0" smtClean="0">
                <a:solidFill>
                  <a:srgbClr val="000000"/>
                </a:solidFill>
                <a:latin typeface="Arial" panose="020B0604020202020204" pitchFamily="34" charset="0"/>
              </a:rPr>
              <a:t>if I </a:t>
            </a:r>
            <a:r>
              <a:rPr lang="en-US" dirty="0">
                <a:solidFill>
                  <a:srgbClr val="000000"/>
                </a:solidFill>
                <a:latin typeface="Arial" panose="020B0604020202020204" pitchFamily="34" charset="0"/>
              </a:rPr>
              <a:t>take 6 cards from C, I shall have twice as many as D has." If B and D </a:t>
            </a:r>
            <a:r>
              <a:rPr lang="en-US" dirty="0" smtClean="0">
                <a:solidFill>
                  <a:srgbClr val="000000"/>
                </a:solidFill>
                <a:latin typeface="Arial" panose="020B0604020202020204" pitchFamily="34" charset="0"/>
              </a:rPr>
              <a:t>together have </a:t>
            </a:r>
            <a:r>
              <a:rPr lang="en-US" dirty="0">
                <a:solidFill>
                  <a:srgbClr val="000000"/>
                </a:solidFill>
                <a:latin typeface="Arial" panose="020B0604020202020204" pitchFamily="34" charset="0"/>
              </a:rPr>
              <a:t>50 cards, how many cards has A got ?</a:t>
            </a:r>
            <a:endParaRPr lang="en-IN" dirty="0"/>
          </a:p>
        </p:txBody>
      </p:sp>
      <p:sp>
        <p:nvSpPr>
          <p:cNvPr id="7" name="TextBox 6"/>
          <p:cNvSpPr txBox="1"/>
          <p:nvPr/>
        </p:nvSpPr>
        <p:spPr>
          <a:xfrm>
            <a:off x="604911" y="5064369"/>
            <a:ext cx="184731" cy="369332"/>
          </a:xfrm>
          <a:prstGeom prst="rect">
            <a:avLst/>
          </a:prstGeom>
          <a:noFill/>
        </p:spPr>
        <p:txBody>
          <a:bodyPr wrap="square" rtlCol="0">
            <a:spAutoFit/>
          </a:bodyPr>
          <a:lstStyle/>
          <a:p>
            <a:endParaRPr lang="en-IN" dirty="0"/>
          </a:p>
        </p:txBody>
      </p:sp>
      <p:pic>
        <p:nvPicPr>
          <p:cNvPr id="11" name="Picture 10"/>
          <p:cNvPicPr>
            <a:picLocks noChangeAspect="1"/>
          </p:cNvPicPr>
          <p:nvPr/>
        </p:nvPicPr>
        <p:blipFill>
          <a:blip r:embed="rId3"/>
          <a:stretch>
            <a:fillRect/>
          </a:stretch>
        </p:blipFill>
        <p:spPr>
          <a:xfrm>
            <a:off x="1406769" y="4216173"/>
            <a:ext cx="5449060" cy="2465982"/>
          </a:xfrm>
          <a:prstGeom prst="rect">
            <a:avLst/>
          </a:prstGeom>
        </p:spPr>
      </p:pic>
      <p:sp>
        <p:nvSpPr>
          <p:cNvPr id="12" name="TextBox 11"/>
          <p:cNvSpPr txBox="1"/>
          <p:nvPr/>
        </p:nvSpPr>
        <p:spPr>
          <a:xfrm>
            <a:off x="5269285" y="6488668"/>
            <a:ext cx="4726745" cy="369332"/>
          </a:xfrm>
          <a:prstGeom prst="rect">
            <a:avLst/>
          </a:prstGeom>
          <a:noFill/>
        </p:spPr>
        <p:txBody>
          <a:bodyPr wrap="square" rtlCol="0">
            <a:spAutoFit/>
          </a:bodyPr>
          <a:lstStyle/>
          <a:p>
            <a:r>
              <a:rPr lang="en-IN" dirty="0" smtClean="0"/>
              <a:t>Solving these equations A=40</a:t>
            </a:r>
            <a:endParaRPr lang="en-IN" dirty="0"/>
          </a:p>
        </p:txBody>
      </p:sp>
    </p:spTree>
    <p:extLst>
      <p:ext uri="{BB962C8B-B14F-4D97-AF65-F5344CB8AC3E}">
        <p14:creationId xmlns="" xmlns:p14="http://schemas.microsoft.com/office/powerpoint/2010/main" val="1117874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0707" y="2673746"/>
            <a:ext cx="8002117" cy="3057952"/>
          </a:xfrm>
          <a:prstGeom prst="rect">
            <a:avLst/>
          </a:prstGeom>
        </p:spPr>
      </p:pic>
      <p:pic>
        <p:nvPicPr>
          <p:cNvPr id="4" name="Picture 3"/>
          <p:cNvPicPr>
            <a:picLocks noChangeAspect="1"/>
          </p:cNvPicPr>
          <p:nvPr/>
        </p:nvPicPr>
        <p:blipFill>
          <a:blip r:embed="rId3"/>
          <a:stretch>
            <a:fillRect/>
          </a:stretch>
        </p:blipFill>
        <p:spPr>
          <a:xfrm>
            <a:off x="1504098" y="1662226"/>
            <a:ext cx="7678222" cy="466790"/>
          </a:xfrm>
          <a:prstGeom prst="rect">
            <a:avLst/>
          </a:prstGeom>
        </p:spPr>
      </p:pic>
    </p:spTree>
    <p:extLst>
      <p:ext uri="{BB962C8B-B14F-4D97-AF65-F5344CB8AC3E}">
        <p14:creationId xmlns="" xmlns:p14="http://schemas.microsoft.com/office/powerpoint/2010/main" val="3440206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2F3B0F8-BF90-70A3-2D56-18258C4B422A}"/>
              </a:ext>
            </a:extLst>
          </p:cNvPr>
          <p:cNvPicPr>
            <a:picLocks noChangeAspect="1"/>
          </p:cNvPicPr>
          <p:nvPr/>
        </p:nvPicPr>
        <p:blipFill>
          <a:blip r:embed="rId2"/>
          <a:stretch>
            <a:fillRect/>
          </a:stretch>
        </p:blipFill>
        <p:spPr>
          <a:xfrm>
            <a:off x="395878" y="0"/>
            <a:ext cx="11400243" cy="6858000"/>
          </a:xfrm>
          <a:prstGeom prst="rect">
            <a:avLst/>
          </a:prstGeom>
        </p:spPr>
      </p:pic>
    </p:spTree>
    <p:extLst>
      <p:ext uri="{BB962C8B-B14F-4D97-AF65-F5344CB8AC3E}">
        <p14:creationId xmlns:p14="http://schemas.microsoft.com/office/powerpoint/2010/main" xmlns="" val="360432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4F76EED-B612-7C0B-47CB-C2332EC41E50}"/>
              </a:ext>
            </a:extLst>
          </p:cNvPr>
          <p:cNvPicPr>
            <a:picLocks noChangeAspect="1"/>
          </p:cNvPicPr>
          <p:nvPr/>
        </p:nvPicPr>
        <p:blipFill>
          <a:blip r:embed="rId2"/>
          <a:stretch>
            <a:fillRect/>
          </a:stretch>
        </p:blipFill>
        <p:spPr>
          <a:xfrm>
            <a:off x="0" y="1494389"/>
            <a:ext cx="12192000" cy="3869222"/>
          </a:xfrm>
          <a:prstGeom prst="rect">
            <a:avLst/>
          </a:prstGeom>
        </p:spPr>
      </p:pic>
    </p:spTree>
    <p:extLst>
      <p:ext uri="{BB962C8B-B14F-4D97-AF65-F5344CB8AC3E}">
        <p14:creationId xmlns:p14="http://schemas.microsoft.com/office/powerpoint/2010/main" xmlns="" val="1918372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8B4BBEB-591D-8E87-743D-2E5D1D825B47}"/>
              </a:ext>
            </a:extLst>
          </p:cNvPr>
          <p:cNvPicPr>
            <a:picLocks noChangeAspect="1"/>
          </p:cNvPicPr>
          <p:nvPr/>
        </p:nvPicPr>
        <p:blipFill>
          <a:blip r:embed="rId2"/>
          <a:stretch>
            <a:fillRect/>
          </a:stretch>
        </p:blipFill>
        <p:spPr>
          <a:xfrm>
            <a:off x="0" y="1886185"/>
            <a:ext cx="12192000" cy="3085630"/>
          </a:xfrm>
          <a:prstGeom prst="rect">
            <a:avLst/>
          </a:prstGeom>
        </p:spPr>
      </p:pic>
    </p:spTree>
    <p:extLst>
      <p:ext uri="{BB962C8B-B14F-4D97-AF65-F5344CB8AC3E}">
        <p14:creationId xmlns:p14="http://schemas.microsoft.com/office/powerpoint/2010/main" xmlns="" val="1418321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7BFC58B-0429-EF30-5CDC-C992484BB9C1}"/>
              </a:ext>
            </a:extLst>
          </p:cNvPr>
          <p:cNvPicPr>
            <a:picLocks noChangeAspect="1"/>
          </p:cNvPicPr>
          <p:nvPr/>
        </p:nvPicPr>
        <p:blipFill>
          <a:blip r:embed="rId2"/>
          <a:stretch>
            <a:fillRect/>
          </a:stretch>
        </p:blipFill>
        <p:spPr>
          <a:xfrm>
            <a:off x="30866" y="824696"/>
            <a:ext cx="12130268" cy="5208608"/>
          </a:xfrm>
          <a:prstGeom prst="rect">
            <a:avLst/>
          </a:prstGeom>
        </p:spPr>
      </p:pic>
    </p:spTree>
    <p:extLst>
      <p:ext uri="{BB962C8B-B14F-4D97-AF65-F5344CB8AC3E}">
        <p14:creationId xmlns:p14="http://schemas.microsoft.com/office/powerpoint/2010/main" xmlns="" val="39192500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FC04150-F7CF-84CA-6842-284EC3D11EA5}"/>
              </a:ext>
            </a:extLst>
          </p:cNvPr>
          <p:cNvPicPr>
            <a:picLocks noChangeAspect="1"/>
          </p:cNvPicPr>
          <p:nvPr/>
        </p:nvPicPr>
        <p:blipFill>
          <a:blip r:embed="rId2"/>
          <a:stretch>
            <a:fillRect/>
          </a:stretch>
        </p:blipFill>
        <p:spPr>
          <a:xfrm>
            <a:off x="0" y="1907770"/>
            <a:ext cx="12192000" cy="3042459"/>
          </a:xfrm>
          <a:prstGeom prst="rect">
            <a:avLst/>
          </a:prstGeom>
        </p:spPr>
      </p:pic>
    </p:spTree>
    <p:extLst>
      <p:ext uri="{BB962C8B-B14F-4D97-AF65-F5344CB8AC3E}">
        <p14:creationId xmlns:p14="http://schemas.microsoft.com/office/powerpoint/2010/main" xmlns="" val="339458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5B6CFAA-1200-75E6-161C-44CBC0BE31CC}"/>
              </a:ext>
            </a:extLst>
          </p:cNvPr>
          <p:cNvPicPr>
            <a:picLocks noChangeAspect="1"/>
          </p:cNvPicPr>
          <p:nvPr/>
        </p:nvPicPr>
        <p:blipFill>
          <a:blip r:embed="rId2"/>
          <a:stretch>
            <a:fillRect/>
          </a:stretch>
        </p:blipFill>
        <p:spPr>
          <a:xfrm>
            <a:off x="0" y="2043545"/>
            <a:ext cx="12192000" cy="2770909"/>
          </a:xfrm>
          <a:prstGeom prst="rect">
            <a:avLst/>
          </a:prstGeom>
        </p:spPr>
      </p:pic>
    </p:spTree>
    <p:extLst>
      <p:ext uri="{BB962C8B-B14F-4D97-AF65-F5344CB8AC3E}">
        <p14:creationId xmlns:p14="http://schemas.microsoft.com/office/powerpoint/2010/main" xmlns="" val="28712817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31864"/>
            <a:ext cx="8610600" cy="1293028"/>
          </a:xfrm>
        </p:spPr>
        <p:txBody>
          <a:bodyPr>
            <a:normAutofit/>
          </a:bodyPr>
          <a:lstStyle/>
          <a:p>
            <a:r>
              <a:rPr lang="en-US" dirty="0"/>
              <a:t>Blood Relations</a:t>
            </a:r>
          </a:p>
        </p:txBody>
      </p:sp>
      <p:sp>
        <p:nvSpPr>
          <p:cNvPr id="3" name="Content Placeholder 2"/>
          <p:cNvSpPr>
            <a:spLocks noGrp="1"/>
          </p:cNvSpPr>
          <p:nvPr>
            <p:ph idx="1"/>
          </p:nvPr>
        </p:nvSpPr>
        <p:spPr>
          <a:xfrm>
            <a:off x="443345" y="1893456"/>
            <a:ext cx="11062855" cy="4645890"/>
          </a:xfrm>
        </p:spPr>
        <p:txBody>
          <a:bodyPr>
            <a:normAutofit/>
          </a:bodyPr>
          <a:lstStyle/>
          <a:p>
            <a:pPr lvl="0"/>
            <a:r>
              <a:rPr lang="en-US" dirty="0"/>
              <a:t>Mother’s or Father’s Son--------------------------------------Brother</a:t>
            </a:r>
          </a:p>
          <a:p>
            <a:pPr lvl="0"/>
            <a:r>
              <a:rPr lang="en-US" dirty="0"/>
              <a:t>Mother’s or Father’s daughter------------------------------Sister</a:t>
            </a:r>
          </a:p>
          <a:p>
            <a:pPr lvl="0"/>
            <a:r>
              <a:rPr lang="en-US" dirty="0"/>
              <a:t>Mother’s or Father’s brother------------------------------Uncle</a:t>
            </a:r>
          </a:p>
          <a:p>
            <a:pPr lvl="0"/>
            <a:r>
              <a:rPr lang="en-US" dirty="0"/>
              <a:t>Mother’s or Father’s Sister--------------------------Aunt</a:t>
            </a:r>
          </a:p>
          <a:p>
            <a:pPr lvl="0"/>
            <a:r>
              <a:rPr lang="en-US" dirty="0"/>
              <a:t>Mother’s or Father’s Father-------------------------Grand Father</a:t>
            </a:r>
          </a:p>
          <a:p>
            <a:pPr lvl="0"/>
            <a:r>
              <a:rPr lang="en-US" dirty="0"/>
              <a:t>Mother’s or Father’s Mother-------------------------------------Grand Mother</a:t>
            </a:r>
          </a:p>
          <a:p>
            <a:pPr lvl="0"/>
            <a:r>
              <a:rPr lang="en-US" dirty="0"/>
              <a:t>Grandfather’s or Grandmother’s brother-----------------------Granduncle</a:t>
            </a:r>
          </a:p>
          <a:p>
            <a:pPr lvl="0"/>
            <a:r>
              <a:rPr lang="en-US" dirty="0"/>
              <a:t>Grandfather’s or Grandmother’s sister----------------------------Grandaunt</a:t>
            </a:r>
          </a:p>
          <a:p>
            <a:pPr lvl="0"/>
            <a:r>
              <a:rPr lang="en-US" dirty="0"/>
              <a:t>Son’s wife---------------------------------------------------Daughter-in-law</a:t>
            </a:r>
          </a:p>
          <a:p>
            <a:pPr lvl="0"/>
            <a:r>
              <a:rPr lang="en-US" dirty="0"/>
              <a:t>Daughter’s Husband---------------------------------------Son-in-law</a:t>
            </a:r>
          </a:p>
          <a:p>
            <a:pPr marL="0" indent="0">
              <a:buNone/>
            </a:pPr>
            <a:endParaRPr lang="en-US" dirty="0"/>
          </a:p>
        </p:txBody>
      </p:sp>
    </p:spTree>
    <p:extLst>
      <p:ext uri="{BB962C8B-B14F-4D97-AF65-F5344CB8AC3E}">
        <p14:creationId xmlns="" xmlns:p14="http://schemas.microsoft.com/office/powerpoint/2010/main" val="3522020823"/>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fade">
                                      <p:cBhvr>
                                        <p:cTn id="61" dur="1000"/>
                                        <p:tgtEl>
                                          <p:spTgt spid="3">
                                            <p:txEl>
                                              <p:pRg st="7" end="7"/>
                                            </p:txEl>
                                          </p:spTgt>
                                        </p:tgtEl>
                                      </p:cBhvr>
                                    </p:animEffect>
                                    <p:anim calcmode="lin" valueType="num">
                                      <p:cBhvr>
                                        <p:cTn id="6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animEffect transition="in" filter="fade">
                                      <p:cBhvr>
                                        <p:cTn id="68" dur="1000"/>
                                        <p:tgtEl>
                                          <p:spTgt spid="3">
                                            <p:txEl>
                                              <p:pRg st="8" end="8"/>
                                            </p:txEl>
                                          </p:spTgt>
                                        </p:tgtEl>
                                      </p:cBhvr>
                                    </p:animEffect>
                                    <p:anim calcmode="lin" valueType="num">
                                      <p:cBhvr>
                                        <p:cTn id="6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
                                            <p:txEl>
                                              <p:pRg st="9" end="9"/>
                                            </p:txEl>
                                          </p:spTgt>
                                        </p:tgtEl>
                                        <p:attrNameLst>
                                          <p:attrName>style.visibility</p:attrName>
                                        </p:attrNameLst>
                                      </p:cBhvr>
                                      <p:to>
                                        <p:strVal val="visible"/>
                                      </p:to>
                                    </p:set>
                                    <p:animEffect transition="in" filter="fade">
                                      <p:cBhvr>
                                        <p:cTn id="75" dur="1000"/>
                                        <p:tgtEl>
                                          <p:spTgt spid="3">
                                            <p:txEl>
                                              <p:pRg st="9" end="9"/>
                                            </p:txEl>
                                          </p:spTgt>
                                        </p:tgtEl>
                                      </p:cBhvr>
                                    </p:animEffect>
                                    <p:anim calcmode="lin" valueType="num">
                                      <p:cBhvr>
                                        <p:cTn id="7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1AA180A-6DF5-EC64-2DD7-4C052D85AD5D}"/>
              </a:ext>
            </a:extLst>
          </p:cNvPr>
          <p:cNvPicPr>
            <a:picLocks noChangeAspect="1"/>
          </p:cNvPicPr>
          <p:nvPr/>
        </p:nvPicPr>
        <p:blipFill>
          <a:blip r:embed="rId2"/>
          <a:stretch>
            <a:fillRect/>
          </a:stretch>
        </p:blipFill>
        <p:spPr>
          <a:xfrm>
            <a:off x="0" y="1628553"/>
            <a:ext cx="12192000" cy="3600893"/>
          </a:xfrm>
          <a:prstGeom prst="rect">
            <a:avLst/>
          </a:prstGeom>
        </p:spPr>
      </p:pic>
    </p:spTree>
    <p:extLst>
      <p:ext uri="{BB962C8B-B14F-4D97-AF65-F5344CB8AC3E}">
        <p14:creationId xmlns:p14="http://schemas.microsoft.com/office/powerpoint/2010/main" xmlns="" val="25747207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98E2012-3604-ECCE-A9AF-75ACA2FA952A}"/>
              </a:ext>
            </a:extLst>
          </p:cNvPr>
          <p:cNvPicPr>
            <a:picLocks noChangeAspect="1"/>
          </p:cNvPicPr>
          <p:nvPr/>
        </p:nvPicPr>
        <p:blipFill>
          <a:blip r:embed="rId2"/>
          <a:stretch>
            <a:fillRect/>
          </a:stretch>
        </p:blipFill>
        <p:spPr>
          <a:xfrm>
            <a:off x="0" y="1140178"/>
            <a:ext cx="12192000" cy="4577644"/>
          </a:xfrm>
          <a:prstGeom prst="rect">
            <a:avLst/>
          </a:prstGeom>
        </p:spPr>
      </p:pic>
    </p:spTree>
    <p:extLst>
      <p:ext uri="{BB962C8B-B14F-4D97-AF65-F5344CB8AC3E}">
        <p14:creationId xmlns:p14="http://schemas.microsoft.com/office/powerpoint/2010/main" xmlns="" val="2978066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04FF7D3-26B0-ABC3-93C0-ADC4F57CC5A6}"/>
              </a:ext>
            </a:extLst>
          </p:cNvPr>
          <p:cNvPicPr>
            <a:picLocks noChangeAspect="1"/>
          </p:cNvPicPr>
          <p:nvPr/>
        </p:nvPicPr>
        <p:blipFill>
          <a:blip r:embed="rId2"/>
          <a:stretch>
            <a:fillRect/>
          </a:stretch>
        </p:blipFill>
        <p:spPr>
          <a:xfrm>
            <a:off x="0" y="1586424"/>
            <a:ext cx="12192000" cy="3685152"/>
          </a:xfrm>
          <a:prstGeom prst="rect">
            <a:avLst/>
          </a:prstGeom>
        </p:spPr>
      </p:pic>
      <p:pic>
        <p:nvPicPr>
          <p:cNvPr id="5" name="Picture 4">
            <a:extLst>
              <a:ext uri="{FF2B5EF4-FFF2-40B4-BE49-F238E27FC236}">
                <a16:creationId xmlns:a16="http://schemas.microsoft.com/office/drawing/2014/main" xmlns="" id="{1C397773-2A86-0935-77D9-2387524AD562}"/>
              </a:ext>
            </a:extLst>
          </p:cNvPr>
          <p:cNvPicPr>
            <a:picLocks noChangeAspect="1"/>
          </p:cNvPicPr>
          <p:nvPr/>
        </p:nvPicPr>
        <p:blipFill>
          <a:blip r:embed="rId3"/>
          <a:stretch>
            <a:fillRect/>
          </a:stretch>
        </p:blipFill>
        <p:spPr>
          <a:xfrm rot="21158921">
            <a:off x="196162" y="918268"/>
            <a:ext cx="3518704" cy="891251"/>
          </a:xfrm>
          <a:prstGeom prst="rect">
            <a:avLst/>
          </a:prstGeom>
        </p:spPr>
      </p:pic>
    </p:spTree>
    <p:extLst>
      <p:ext uri="{BB962C8B-B14F-4D97-AF65-F5344CB8AC3E}">
        <p14:creationId xmlns:p14="http://schemas.microsoft.com/office/powerpoint/2010/main" xmlns="" val="38858307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809253C-9127-20C7-5E1A-8A266F059EE1}"/>
              </a:ext>
            </a:extLst>
          </p:cNvPr>
          <p:cNvPicPr>
            <a:picLocks noChangeAspect="1"/>
          </p:cNvPicPr>
          <p:nvPr/>
        </p:nvPicPr>
        <p:blipFill>
          <a:blip r:embed="rId2"/>
          <a:stretch>
            <a:fillRect/>
          </a:stretch>
        </p:blipFill>
        <p:spPr>
          <a:xfrm>
            <a:off x="1040569" y="0"/>
            <a:ext cx="10110861" cy="6858000"/>
          </a:xfrm>
          <a:prstGeom prst="rect">
            <a:avLst/>
          </a:prstGeom>
        </p:spPr>
      </p:pic>
      <p:pic>
        <p:nvPicPr>
          <p:cNvPr id="5" name="Picture 4">
            <a:extLst>
              <a:ext uri="{FF2B5EF4-FFF2-40B4-BE49-F238E27FC236}">
                <a16:creationId xmlns:a16="http://schemas.microsoft.com/office/drawing/2014/main" xmlns="" id="{A4B5707A-72F4-71A3-A087-9BF3EDD1ECB0}"/>
              </a:ext>
            </a:extLst>
          </p:cNvPr>
          <p:cNvPicPr>
            <a:picLocks noChangeAspect="1"/>
          </p:cNvPicPr>
          <p:nvPr/>
        </p:nvPicPr>
        <p:blipFill>
          <a:blip r:embed="rId3"/>
          <a:stretch>
            <a:fillRect/>
          </a:stretch>
        </p:blipFill>
        <p:spPr>
          <a:xfrm>
            <a:off x="5589142" y="6596966"/>
            <a:ext cx="6602859" cy="574397"/>
          </a:xfrm>
          <a:prstGeom prst="rect">
            <a:avLst/>
          </a:prstGeom>
        </p:spPr>
      </p:pic>
    </p:spTree>
    <p:extLst>
      <p:ext uri="{BB962C8B-B14F-4D97-AF65-F5344CB8AC3E}">
        <p14:creationId xmlns:p14="http://schemas.microsoft.com/office/powerpoint/2010/main" xmlns="" val="1839494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437" y="422628"/>
            <a:ext cx="8610600" cy="1293028"/>
          </a:xfrm>
        </p:spPr>
        <p:txBody>
          <a:bodyPr/>
          <a:lstStyle/>
          <a:p>
            <a:r>
              <a:rPr lang="en-US" dirty="0"/>
              <a:t>Direction Sense Test</a:t>
            </a:r>
            <a:br>
              <a:rPr lang="en-US" dirty="0"/>
            </a:br>
            <a:endParaRPr lang="en-US" dirty="0"/>
          </a:p>
        </p:txBody>
      </p:sp>
      <p:sp>
        <p:nvSpPr>
          <p:cNvPr id="3" name="Content Placeholder 2"/>
          <p:cNvSpPr>
            <a:spLocks noGrp="1"/>
          </p:cNvSpPr>
          <p:nvPr>
            <p:ph idx="1"/>
          </p:nvPr>
        </p:nvSpPr>
        <p:spPr/>
        <p:txBody>
          <a:bodyPr>
            <a:normAutofit/>
          </a:bodyPr>
          <a:lstStyle/>
          <a:p>
            <a:r>
              <a:rPr lang="en-US" dirty="0"/>
              <a:t> Main Direction: N,E,W, S</a:t>
            </a:r>
          </a:p>
          <a:p>
            <a:r>
              <a:rPr lang="en-US" dirty="0"/>
              <a:t>Cardinal Directions: NE, NW, SE, SW</a:t>
            </a:r>
          </a:p>
          <a:p>
            <a:endParaRPr lang="en-US" dirty="0"/>
          </a:p>
        </p:txBody>
      </p:sp>
      <p:pic>
        <p:nvPicPr>
          <p:cNvPr id="4" name="Picture 3"/>
          <p:cNvPicPr/>
          <p:nvPr/>
        </p:nvPicPr>
        <p:blipFill>
          <a:blip r:embed="rId2">
            <a:extLst>
              <a:ext uri="{28A0092B-C50C-407E-A947-70E740481C1C}">
                <a14:useLocalDpi xmlns="" xmlns:a14="http://schemas.microsoft.com/office/drawing/2010/main" val="0"/>
              </a:ext>
            </a:extLst>
          </a:blip>
          <a:srcRect/>
          <a:stretch>
            <a:fillRect/>
          </a:stretch>
        </p:blipFill>
        <p:spPr bwMode="auto">
          <a:xfrm>
            <a:off x="3829916" y="3474056"/>
            <a:ext cx="3226666" cy="2649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331066630"/>
      </p:ext>
    </p:extLst>
  </p:cSld>
  <p:clrMapOvr>
    <a:masterClrMapping/>
  </p:clrMapOvr>
  <mc:AlternateContent xmlns:mc="http://schemas.openxmlformats.org/markup-compatibility/2006">
    <mc:Choice xmlns=""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B5F7564-72B2-7027-B433-A93620931075}"/>
              </a:ext>
            </a:extLst>
          </p:cNvPr>
          <p:cNvPicPr>
            <a:picLocks noChangeAspect="1"/>
          </p:cNvPicPr>
          <p:nvPr/>
        </p:nvPicPr>
        <p:blipFill>
          <a:blip r:embed="rId2"/>
          <a:stretch>
            <a:fillRect/>
          </a:stretch>
        </p:blipFill>
        <p:spPr>
          <a:xfrm>
            <a:off x="576590" y="1139305"/>
            <a:ext cx="7621064" cy="2600688"/>
          </a:xfrm>
          <a:prstGeom prst="rect">
            <a:avLst/>
          </a:prstGeom>
        </p:spPr>
      </p:pic>
      <p:sp>
        <p:nvSpPr>
          <p:cNvPr id="4" name="TextBox 3">
            <a:extLst>
              <a:ext uri="{FF2B5EF4-FFF2-40B4-BE49-F238E27FC236}">
                <a16:creationId xmlns="" xmlns:a16="http://schemas.microsoft.com/office/drawing/2014/main" id="{2D05D0E8-2D6E-87FC-6FDE-49E86392D2AE}"/>
              </a:ext>
            </a:extLst>
          </p:cNvPr>
          <p:cNvSpPr txBox="1"/>
          <p:nvPr/>
        </p:nvSpPr>
        <p:spPr>
          <a:xfrm>
            <a:off x="6850505" y="3059668"/>
            <a:ext cx="1210588" cy="369332"/>
          </a:xfrm>
          <a:prstGeom prst="rect">
            <a:avLst/>
          </a:prstGeom>
          <a:noFill/>
        </p:spPr>
        <p:txBody>
          <a:bodyPr wrap="none" rtlCol="0">
            <a:spAutoFit/>
          </a:bodyPr>
          <a:lstStyle/>
          <a:p>
            <a:r>
              <a:rPr lang="en-IN" dirty="0" err="1"/>
              <a:t>Option:C</a:t>
            </a:r>
            <a:endParaRPr lang="en-IN" dirty="0"/>
          </a:p>
        </p:txBody>
      </p:sp>
    </p:spTree>
    <p:extLst>
      <p:ext uri="{BB962C8B-B14F-4D97-AF65-F5344CB8AC3E}">
        <p14:creationId xmlns="" xmlns:p14="http://schemas.microsoft.com/office/powerpoint/2010/main" val="25360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241DD90-00EB-07D8-D5E6-5A55DE18423F}"/>
              </a:ext>
            </a:extLst>
          </p:cNvPr>
          <p:cNvPicPr>
            <a:picLocks noChangeAspect="1"/>
          </p:cNvPicPr>
          <p:nvPr/>
        </p:nvPicPr>
        <p:blipFill>
          <a:blip r:embed="rId2"/>
          <a:stretch>
            <a:fillRect/>
          </a:stretch>
        </p:blipFill>
        <p:spPr>
          <a:xfrm>
            <a:off x="386622" y="1439057"/>
            <a:ext cx="7821116" cy="3664200"/>
          </a:xfrm>
          <a:prstGeom prst="rect">
            <a:avLst/>
          </a:prstGeom>
        </p:spPr>
      </p:pic>
      <p:pic>
        <p:nvPicPr>
          <p:cNvPr id="4" name="Picture 3">
            <a:extLst>
              <a:ext uri="{FF2B5EF4-FFF2-40B4-BE49-F238E27FC236}">
                <a16:creationId xmlns="" xmlns:a16="http://schemas.microsoft.com/office/drawing/2014/main" id="{A863CD4F-11EC-54E6-2278-132B9CF437A3}"/>
              </a:ext>
            </a:extLst>
          </p:cNvPr>
          <p:cNvPicPr>
            <a:picLocks noChangeAspect="1"/>
          </p:cNvPicPr>
          <p:nvPr/>
        </p:nvPicPr>
        <p:blipFill>
          <a:blip r:embed="rId3"/>
          <a:stretch>
            <a:fillRect/>
          </a:stretch>
        </p:blipFill>
        <p:spPr>
          <a:xfrm>
            <a:off x="7099478" y="4366283"/>
            <a:ext cx="4525006" cy="2105319"/>
          </a:xfrm>
          <a:prstGeom prst="rect">
            <a:avLst/>
          </a:prstGeom>
        </p:spPr>
      </p:pic>
    </p:spTree>
    <p:extLst>
      <p:ext uri="{BB962C8B-B14F-4D97-AF65-F5344CB8AC3E}">
        <p14:creationId xmlns="" xmlns:p14="http://schemas.microsoft.com/office/powerpoint/2010/main" val="129781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8D7DB4A-AB47-42A4-90EC-AE763A05B512}"/>
              </a:ext>
            </a:extLst>
          </p:cNvPr>
          <p:cNvPicPr>
            <a:picLocks noChangeAspect="1"/>
          </p:cNvPicPr>
          <p:nvPr/>
        </p:nvPicPr>
        <p:blipFill>
          <a:blip r:embed="rId2"/>
          <a:stretch>
            <a:fillRect/>
          </a:stretch>
        </p:blipFill>
        <p:spPr>
          <a:xfrm>
            <a:off x="552916" y="374754"/>
            <a:ext cx="10254992" cy="3447738"/>
          </a:xfrm>
          <a:prstGeom prst="rect">
            <a:avLst/>
          </a:prstGeom>
        </p:spPr>
      </p:pic>
      <p:pic>
        <p:nvPicPr>
          <p:cNvPr id="4" name="Picture 3">
            <a:extLst>
              <a:ext uri="{FF2B5EF4-FFF2-40B4-BE49-F238E27FC236}">
                <a16:creationId xmlns="" xmlns:a16="http://schemas.microsoft.com/office/drawing/2014/main" id="{C107BC53-BF19-905A-759E-C6A757CE1FB0}"/>
              </a:ext>
            </a:extLst>
          </p:cNvPr>
          <p:cNvPicPr>
            <a:picLocks noChangeAspect="1"/>
          </p:cNvPicPr>
          <p:nvPr/>
        </p:nvPicPr>
        <p:blipFill>
          <a:blip r:embed="rId3"/>
          <a:stretch>
            <a:fillRect/>
          </a:stretch>
        </p:blipFill>
        <p:spPr>
          <a:xfrm>
            <a:off x="717808" y="3949909"/>
            <a:ext cx="10435336" cy="2668249"/>
          </a:xfrm>
          <a:prstGeom prst="rect">
            <a:avLst/>
          </a:prstGeom>
        </p:spPr>
      </p:pic>
    </p:spTree>
    <p:extLst>
      <p:ext uri="{BB962C8B-B14F-4D97-AF65-F5344CB8AC3E}">
        <p14:creationId xmlns="" xmlns:p14="http://schemas.microsoft.com/office/powerpoint/2010/main" val="304676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D023E56-4174-657E-AED7-681066B485C5}"/>
              </a:ext>
            </a:extLst>
          </p:cNvPr>
          <p:cNvPicPr>
            <a:picLocks noChangeAspect="1"/>
          </p:cNvPicPr>
          <p:nvPr/>
        </p:nvPicPr>
        <p:blipFill>
          <a:blip r:embed="rId2"/>
          <a:stretch>
            <a:fillRect/>
          </a:stretch>
        </p:blipFill>
        <p:spPr>
          <a:xfrm>
            <a:off x="1206317" y="687222"/>
            <a:ext cx="9931375" cy="3115110"/>
          </a:xfrm>
          <a:prstGeom prst="rect">
            <a:avLst/>
          </a:prstGeom>
        </p:spPr>
      </p:pic>
      <p:pic>
        <p:nvPicPr>
          <p:cNvPr id="4" name="Picture 3">
            <a:extLst>
              <a:ext uri="{FF2B5EF4-FFF2-40B4-BE49-F238E27FC236}">
                <a16:creationId xmlns="" xmlns:a16="http://schemas.microsoft.com/office/drawing/2014/main" id="{9E844BAE-F241-397A-345F-72D863F4A243}"/>
              </a:ext>
            </a:extLst>
          </p:cNvPr>
          <p:cNvPicPr>
            <a:picLocks noChangeAspect="1"/>
          </p:cNvPicPr>
          <p:nvPr/>
        </p:nvPicPr>
        <p:blipFill>
          <a:blip r:embed="rId3"/>
          <a:stretch>
            <a:fillRect/>
          </a:stretch>
        </p:blipFill>
        <p:spPr>
          <a:xfrm>
            <a:off x="2485641" y="4217880"/>
            <a:ext cx="4372585" cy="1952898"/>
          </a:xfrm>
          <a:prstGeom prst="rect">
            <a:avLst/>
          </a:prstGeom>
        </p:spPr>
      </p:pic>
    </p:spTree>
    <p:extLst>
      <p:ext uri="{BB962C8B-B14F-4D97-AF65-F5344CB8AC3E}">
        <p14:creationId xmlns="" xmlns:p14="http://schemas.microsoft.com/office/powerpoint/2010/main" val="83514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711A142-A33B-6346-6945-4F5E4CE49A89}"/>
              </a:ext>
            </a:extLst>
          </p:cNvPr>
          <p:cNvPicPr>
            <a:picLocks noChangeAspect="1"/>
          </p:cNvPicPr>
          <p:nvPr/>
        </p:nvPicPr>
        <p:blipFill>
          <a:blip r:embed="rId2"/>
          <a:stretch>
            <a:fillRect/>
          </a:stretch>
        </p:blipFill>
        <p:spPr>
          <a:xfrm>
            <a:off x="507243" y="1519665"/>
            <a:ext cx="7849695" cy="2829320"/>
          </a:xfrm>
          <a:prstGeom prst="rect">
            <a:avLst/>
          </a:prstGeom>
        </p:spPr>
      </p:pic>
      <p:pic>
        <p:nvPicPr>
          <p:cNvPr id="4" name="Picture 3">
            <a:extLst>
              <a:ext uri="{FF2B5EF4-FFF2-40B4-BE49-F238E27FC236}">
                <a16:creationId xmlns="" xmlns:a16="http://schemas.microsoft.com/office/drawing/2014/main" id="{BFF93B30-D05E-F44A-FD38-F42F25298B75}"/>
              </a:ext>
            </a:extLst>
          </p:cNvPr>
          <p:cNvPicPr>
            <a:picLocks noChangeAspect="1"/>
          </p:cNvPicPr>
          <p:nvPr/>
        </p:nvPicPr>
        <p:blipFill>
          <a:blip r:embed="rId3"/>
          <a:stretch>
            <a:fillRect/>
          </a:stretch>
        </p:blipFill>
        <p:spPr>
          <a:xfrm>
            <a:off x="1214570" y="4161833"/>
            <a:ext cx="5925377" cy="2353003"/>
          </a:xfrm>
          <a:prstGeom prst="rect">
            <a:avLst/>
          </a:prstGeom>
        </p:spPr>
      </p:pic>
      <p:pic>
        <p:nvPicPr>
          <p:cNvPr id="5" name="Picture 4">
            <a:extLst>
              <a:ext uri="{FF2B5EF4-FFF2-40B4-BE49-F238E27FC236}">
                <a16:creationId xmlns="" xmlns:a16="http://schemas.microsoft.com/office/drawing/2014/main" id="{D83B3C3A-4651-56C4-75D2-3840A0774F66}"/>
              </a:ext>
            </a:extLst>
          </p:cNvPr>
          <p:cNvPicPr>
            <a:picLocks noChangeAspect="1"/>
          </p:cNvPicPr>
          <p:nvPr/>
        </p:nvPicPr>
        <p:blipFill>
          <a:blip r:embed="rId4"/>
          <a:stretch>
            <a:fillRect/>
          </a:stretch>
        </p:blipFill>
        <p:spPr>
          <a:xfrm>
            <a:off x="7847274" y="4645988"/>
            <a:ext cx="2429214" cy="1571844"/>
          </a:xfrm>
          <a:prstGeom prst="rect">
            <a:avLst/>
          </a:prstGeom>
        </p:spPr>
      </p:pic>
    </p:spTree>
    <p:extLst>
      <p:ext uri="{BB962C8B-B14F-4D97-AF65-F5344CB8AC3E}">
        <p14:creationId xmlns="" xmlns:p14="http://schemas.microsoft.com/office/powerpoint/2010/main" val="174092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619" y="1403927"/>
            <a:ext cx="11545454" cy="5560291"/>
          </a:xfrm>
        </p:spPr>
        <p:txBody>
          <a:bodyPr>
            <a:normAutofit/>
          </a:bodyPr>
          <a:lstStyle/>
          <a:p>
            <a:pPr lvl="0"/>
            <a:r>
              <a:rPr lang="en-US" dirty="0"/>
              <a:t>Husband’s or Wife’s sister----------------------------------sister-in-law</a:t>
            </a:r>
          </a:p>
          <a:p>
            <a:pPr lvl="0"/>
            <a:r>
              <a:rPr lang="en-US" dirty="0"/>
              <a:t>Husband’s or Wife’s Brother---------------------------------Brother-in-law</a:t>
            </a:r>
          </a:p>
          <a:p>
            <a:pPr lvl="0"/>
            <a:r>
              <a:rPr lang="en-US" dirty="0"/>
              <a:t>Sister’s/Brother’s son----------------------------------------Nephew</a:t>
            </a:r>
          </a:p>
          <a:p>
            <a:pPr lvl="0"/>
            <a:r>
              <a:rPr lang="en-US" dirty="0"/>
              <a:t>Sister’s/Brother’s daughter--------------------------------Niece</a:t>
            </a:r>
          </a:p>
          <a:p>
            <a:pPr lvl="0"/>
            <a:r>
              <a:rPr lang="en-US" dirty="0"/>
              <a:t>Uncle or Aunt’s son or daughter------------------------cousin</a:t>
            </a:r>
          </a:p>
          <a:p>
            <a:pPr lvl="0"/>
            <a:r>
              <a:rPr lang="en-US" dirty="0"/>
              <a:t>Sister’s husband------------------------------Brother-in-law</a:t>
            </a:r>
          </a:p>
          <a:p>
            <a:pPr lvl="0"/>
            <a:r>
              <a:rPr lang="en-US" dirty="0"/>
              <a:t>Brother’s wife-------------------------sister-in-law</a:t>
            </a:r>
          </a:p>
          <a:p>
            <a:pPr lvl="0"/>
            <a:r>
              <a:rPr lang="en-US" dirty="0"/>
              <a:t>Grandsons or Granddaughter’s/son---------------------Great Granddaughter/</a:t>
            </a:r>
            <a:r>
              <a:rPr lang="en-US" dirty="0" err="1"/>
              <a:t>G.G.Son</a:t>
            </a:r>
            <a:endParaRPr lang="en-US" dirty="0"/>
          </a:p>
          <a:p>
            <a:pPr lvl="0"/>
            <a:r>
              <a:rPr lang="en-US" dirty="0"/>
              <a:t>Children of same parents-------------------------------Siblings</a:t>
            </a:r>
          </a:p>
          <a:p>
            <a:pPr marL="0" lvl="0" indent="0">
              <a:buNone/>
            </a:pPr>
            <a:endParaRPr lang="en-US" dirty="0"/>
          </a:p>
          <a:p>
            <a:pPr marL="0" indent="0">
              <a:buNone/>
            </a:pPr>
            <a:r>
              <a:rPr lang="en-US" dirty="0"/>
              <a:t>Note: A relation on mother’s side is ‘Maternal’ while that on the father’s side is called ‘Paternal’. Thus mother’s bro is ‘maternal uncle’ while father’s brother is ‘paternal uncle’.</a:t>
            </a:r>
          </a:p>
          <a:p>
            <a:pPr marL="0" indent="0">
              <a:buNone/>
            </a:pPr>
            <a:endParaRPr lang="en-US" dirty="0"/>
          </a:p>
        </p:txBody>
      </p:sp>
    </p:spTree>
    <p:extLst>
      <p:ext uri="{BB962C8B-B14F-4D97-AF65-F5344CB8AC3E}">
        <p14:creationId xmlns="" xmlns:p14="http://schemas.microsoft.com/office/powerpoint/2010/main" val="2685284780"/>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arn(inVertic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barn(inVertical)">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2C35A87-4A47-AA85-6207-EA4FAA57853D}"/>
              </a:ext>
            </a:extLst>
          </p:cNvPr>
          <p:cNvPicPr>
            <a:picLocks noChangeAspect="1"/>
          </p:cNvPicPr>
          <p:nvPr/>
        </p:nvPicPr>
        <p:blipFill>
          <a:blip r:embed="rId2"/>
          <a:stretch>
            <a:fillRect/>
          </a:stretch>
        </p:blipFill>
        <p:spPr>
          <a:xfrm>
            <a:off x="375121" y="1607921"/>
            <a:ext cx="5925377" cy="2353003"/>
          </a:xfrm>
          <a:prstGeom prst="rect">
            <a:avLst/>
          </a:prstGeom>
        </p:spPr>
      </p:pic>
    </p:spTree>
    <p:extLst>
      <p:ext uri="{BB962C8B-B14F-4D97-AF65-F5344CB8AC3E}">
        <p14:creationId xmlns="" xmlns:p14="http://schemas.microsoft.com/office/powerpoint/2010/main" val="856097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B3B25AB-9C3A-E014-CC5E-481FF3031F6D}"/>
              </a:ext>
            </a:extLst>
          </p:cNvPr>
          <p:cNvPicPr>
            <a:picLocks noChangeAspect="1"/>
          </p:cNvPicPr>
          <p:nvPr/>
        </p:nvPicPr>
        <p:blipFill>
          <a:blip r:embed="rId2"/>
          <a:stretch>
            <a:fillRect/>
          </a:stretch>
        </p:blipFill>
        <p:spPr>
          <a:xfrm>
            <a:off x="492253" y="1510839"/>
            <a:ext cx="7849695" cy="2876951"/>
          </a:xfrm>
          <a:prstGeom prst="rect">
            <a:avLst/>
          </a:prstGeom>
        </p:spPr>
      </p:pic>
      <p:pic>
        <p:nvPicPr>
          <p:cNvPr id="4" name="Picture 3">
            <a:extLst>
              <a:ext uri="{FF2B5EF4-FFF2-40B4-BE49-F238E27FC236}">
                <a16:creationId xmlns="" xmlns:a16="http://schemas.microsoft.com/office/drawing/2014/main" id="{CB6059EA-70F5-6894-8CD0-094E3A5F5E2E}"/>
              </a:ext>
            </a:extLst>
          </p:cNvPr>
          <p:cNvPicPr>
            <a:picLocks noChangeAspect="1"/>
          </p:cNvPicPr>
          <p:nvPr/>
        </p:nvPicPr>
        <p:blipFill>
          <a:blip r:embed="rId3"/>
          <a:stretch>
            <a:fillRect/>
          </a:stretch>
        </p:blipFill>
        <p:spPr>
          <a:xfrm>
            <a:off x="3800282" y="3600765"/>
            <a:ext cx="2762636" cy="2514951"/>
          </a:xfrm>
          <a:prstGeom prst="rect">
            <a:avLst/>
          </a:prstGeom>
        </p:spPr>
      </p:pic>
      <p:pic>
        <p:nvPicPr>
          <p:cNvPr id="5" name="Picture 4">
            <a:extLst>
              <a:ext uri="{FF2B5EF4-FFF2-40B4-BE49-F238E27FC236}">
                <a16:creationId xmlns="" xmlns:a16="http://schemas.microsoft.com/office/drawing/2014/main" id="{E6EE3175-5CDA-6BB9-C1F7-1C4B0D6CEF54}"/>
              </a:ext>
            </a:extLst>
          </p:cNvPr>
          <p:cNvPicPr>
            <a:picLocks noChangeAspect="1"/>
          </p:cNvPicPr>
          <p:nvPr/>
        </p:nvPicPr>
        <p:blipFill>
          <a:blip r:embed="rId4"/>
          <a:stretch>
            <a:fillRect/>
          </a:stretch>
        </p:blipFill>
        <p:spPr>
          <a:xfrm>
            <a:off x="7488422" y="4858240"/>
            <a:ext cx="2581635" cy="1095528"/>
          </a:xfrm>
          <a:prstGeom prst="rect">
            <a:avLst/>
          </a:prstGeom>
        </p:spPr>
      </p:pic>
    </p:spTree>
    <p:extLst>
      <p:ext uri="{BB962C8B-B14F-4D97-AF65-F5344CB8AC3E}">
        <p14:creationId xmlns="" xmlns:p14="http://schemas.microsoft.com/office/powerpoint/2010/main" val="401224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9A9047D-D5CB-4736-A205-C6EB0BF70A9C}"/>
              </a:ext>
            </a:extLst>
          </p:cNvPr>
          <p:cNvPicPr>
            <a:picLocks noChangeAspect="1"/>
          </p:cNvPicPr>
          <p:nvPr/>
        </p:nvPicPr>
        <p:blipFill>
          <a:blip r:embed="rId2"/>
          <a:stretch>
            <a:fillRect/>
          </a:stretch>
        </p:blipFill>
        <p:spPr>
          <a:xfrm>
            <a:off x="393346" y="1460963"/>
            <a:ext cx="7687748" cy="2676899"/>
          </a:xfrm>
          <a:prstGeom prst="rect">
            <a:avLst/>
          </a:prstGeom>
        </p:spPr>
      </p:pic>
      <p:pic>
        <p:nvPicPr>
          <p:cNvPr id="4" name="Picture 3">
            <a:extLst>
              <a:ext uri="{FF2B5EF4-FFF2-40B4-BE49-F238E27FC236}">
                <a16:creationId xmlns="" xmlns:a16="http://schemas.microsoft.com/office/drawing/2014/main" id="{418B594A-103A-E6CF-CF7D-C4826F68145C}"/>
              </a:ext>
            </a:extLst>
          </p:cNvPr>
          <p:cNvPicPr>
            <a:picLocks noChangeAspect="1"/>
          </p:cNvPicPr>
          <p:nvPr/>
        </p:nvPicPr>
        <p:blipFill>
          <a:blip r:embed="rId3"/>
          <a:stretch>
            <a:fillRect/>
          </a:stretch>
        </p:blipFill>
        <p:spPr>
          <a:xfrm>
            <a:off x="4124063" y="4026100"/>
            <a:ext cx="5982535" cy="2343477"/>
          </a:xfrm>
          <a:prstGeom prst="rect">
            <a:avLst/>
          </a:prstGeom>
        </p:spPr>
      </p:pic>
    </p:spTree>
    <p:extLst>
      <p:ext uri="{BB962C8B-B14F-4D97-AF65-F5344CB8AC3E}">
        <p14:creationId xmlns="" xmlns:p14="http://schemas.microsoft.com/office/powerpoint/2010/main" val="187849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6188D94-7C72-01B2-3811-A2F4560671B2}"/>
              </a:ext>
            </a:extLst>
          </p:cNvPr>
          <p:cNvPicPr>
            <a:picLocks noChangeAspect="1"/>
          </p:cNvPicPr>
          <p:nvPr/>
        </p:nvPicPr>
        <p:blipFill>
          <a:blip r:embed="rId2"/>
          <a:stretch>
            <a:fillRect/>
          </a:stretch>
        </p:blipFill>
        <p:spPr>
          <a:xfrm>
            <a:off x="227895" y="1430424"/>
            <a:ext cx="7868748" cy="2857899"/>
          </a:xfrm>
          <a:prstGeom prst="rect">
            <a:avLst/>
          </a:prstGeom>
        </p:spPr>
      </p:pic>
      <p:pic>
        <p:nvPicPr>
          <p:cNvPr id="4" name="Picture 3">
            <a:extLst>
              <a:ext uri="{FF2B5EF4-FFF2-40B4-BE49-F238E27FC236}">
                <a16:creationId xmlns="" xmlns:a16="http://schemas.microsoft.com/office/drawing/2014/main" id="{0307BE53-1FEC-82B6-35C1-8FA3C2C7ACEB}"/>
              </a:ext>
            </a:extLst>
          </p:cNvPr>
          <p:cNvPicPr>
            <a:picLocks noChangeAspect="1"/>
          </p:cNvPicPr>
          <p:nvPr/>
        </p:nvPicPr>
        <p:blipFill>
          <a:blip r:embed="rId3"/>
          <a:stretch>
            <a:fillRect/>
          </a:stretch>
        </p:blipFill>
        <p:spPr>
          <a:xfrm>
            <a:off x="3766833" y="2859373"/>
            <a:ext cx="7716327" cy="3471154"/>
          </a:xfrm>
          <a:prstGeom prst="rect">
            <a:avLst/>
          </a:prstGeom>
        </p:spPr>
      </p:pic>
    </p:spTree>
    <p:extLst>
      <p:ext uri="{BB962C8B-B14F-4D97-AF65-F5344CB8AC3E}">
        <p14:creationId xmlns="" xmlns:p14="http://schemas.microsoft.com/office/powerpoint/2010/main" val="15751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108591"/>
            <a:ext cx="8610600" cy="1293028"/>
          </a:xfrm>
        </p:spPr>
        <p:txBody>
          <a:bodyPr/>
          <a:lstStyle/>
          <a:p>
            <a:r>
              <a:rPr lang="en-US" dirty="0"/>
              <a:t>PROBLEMS</a:t>
            </a:r>
          </a:p>
        </p:txBody>
      </p:sp>
      <p:sp>
        <p:nvSpPr>
          <p:cNvPr id="3" name="Content Placeholder 2"/>
          <p:cNvSpPr>
            <a:spLocks noGrp="1"/>
          </p:cNvSpPr>
          <p:nvPr>
            <p:ph idx="1"/>
          </p:nvPr>
        </p:nvSpPr>
        <p:spPr>
          <a:xfrm>
            <a:off x="101601" y="1343892"/>
            <a:ext cx="12016508" cy="5001490"/>
          </a:xfrm>
        </p:spPr>
        <p:txBody>
          <a:bodyPr>
            <a:normAutofit/>
          </a:bodyPr>
          <a:lstStyle/>
          <a:p>
            <a:pPr marL="0" lvl="0" indent="0">
              <a:buNone/>
            </a:pPr>
            <a:r>
              <a:rPr lang="en-US" dirty="0"/>
              <a:t>1) A Man is facing west. He turns 45* in the clock wise direction &amp; then another 180* in the same direction and then 270* in the anti-clock wise direction which direction is he facing now?</a:t>
            </a:r>
          </a:p>
          <a:p>
            <a:pPr marL="0" indent="0">
              <a:buNone/>
            </a:pPr>
            <a:r>
              <a:rPr lang="en-US" dirty="0"/>
              <a:t>Sol) Clearly, the man initially faces in the direction OA. On moving 45* clockwise, he faces in the direction OB. On further moving 180* clock wise, he faces in the direction OC. Finally, on moving 270* anti-clockwise, he faces in the direction OD, which is south-west.</a:t>
            </a:r>
          </a:p>
          <a:p>
            <a:pPr marL="0" indent="0">
              <a:buNone/>
            </a:pPr>
            <a:endParaRPr lang="en-US" dirty="0"/>
          </a:p>
        </p:txBody>
      </p:sp>
      <p:pic>
        <p:nvPicPr>
          <p:cNvPr id="6" name="Picture 5"/>
          <p:cNvPicPr/>
          <p:nvPr/>
        </p:nvPicPr>
        <p:blipFill>
          <a:blip r:embed="rId2">
            <a:extLst>
              <a:ext uri="{28A0092B-C50C-407E-A947-70E740481C1C}">
                <a14:useLocalDpi xmlns="" xmlns:a14="http://schemas.microsoft.com/office/drawing/2010/main" val="0"/>
              </a:ext>
            </a:extLst>
          </a:blip>
          <a:srcRect/>
          <a:stretch>
            <a:fillRect/>
          </a:stretch>
        </p:blipFill>
        <p:spPr bwMode="auto">
          <a:xfrm>
            <a:off x="2478116" y="4016230"/>
            <a:ext cx="2749666" cy="23291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19249394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50109"/>
            <a:ext cx="12016509" cy="5708073"/>
          </a:xfrm>
        </p:spPr>
        <p:txBody>
          <a:bodyPr>
            <a:normAutofit/>
          </a:bodyPr>
          <a:lstStyle/>
          <a:p>
            <a:pPr marL="0" lvl="0" indent="0">
              <a:buNone/>
            </a:pPr>
            <a:r>
              <a:rPr lang="en-US" sz="2400" dirty="0"/>
              <a:t>2) If you are facing north-east and move 10m forward, turns left and move 7.5m, then you are?</a:t>
            </a:r>
          </a:p>
          <a:p>
            <a:pPr marL="0" indent="0">
              <a:buNone/>
            </a:pPr>
            <a:r>
              <a:rPr lang="en-US" sz="2400" dirty="0"/>
              <a:t>Sol) Clearly, the narrator starts from A, moves towards north east a distance of 10m up to B, turns left (90* anti clock wise) and moves 7.5m up to C. clearly, C lies to the north of A. also triangle ABC is right angled at B.</a:t>
            </a:r>
          </a:p>
          <a:p>
            <a:pPr marL="0" indent="0">
              <a:buNone/>
            </a:pPr>
            <a:r>
              <a:rPr lang="en-US" sz="2400" dirty="0"/>
              <a:t>⇒ AC = 12.5m i.e., 12.5m to the north of initial position.</a:t>
            </a:r>
          </a:p>
          <a:p>
            <a:pPr marL="457200" lvl="1" indent="0">
              <a:buNone/>
            </a:pPr>
            <a:endParaRPr lang="en-US" dirty="0"/>
          </a:p>
          <a:p>
            <a:pPr marL="0" indent="0">
              <a:buNone/>
            </a:pPr>
            <a:endParaRPr lang="en-US" dirty="0"/>
          </a:p>
        </p:txBody>
      </p:sp>
      <p:pic>
        <p:nvPicPr>
          <p:cNvPr id="4" name="Picture 3"/>
          <p:cNvPicPr/>
          <p:nvPr/>
        </p:nvPicPr>
        <p:blipFill>
          <a:blip r:embed="rId2">
            <a:extLst>
              <a:ext uri="{28A0092B-C50C-407E-A947-70E740481C1C}">
                <a14:useLocalDpi xmlns="" xmlns:a14="http://schemas.microsoft.com/office/drawing/2010/main" val="0"/>
              </a:ext>
            </a:extLst>
          </a:blip>
          <a:srcRect/>
          <a:stretch>
            <a:fillRect/>
          </a:stretch>
        </p:blipFill>
        <p:spPr bwMode="auto">
          <a:xfrm>
            <a:off x="2412884" y="4088476"/>
            <a:ext cx="1808133" cy="2506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408802312"/>
      </p:ext>
    </p:extLst>
  </p:cSld>
  <p:clrMapOvr>
    <a:masterClrMapping/>
  </p:clrMapOvr>
  <mc:AlternateContent xmlns:mc="http://schemas.openxmlformats.org/markup-compatibility/2006">
    <mc:Choice xmlns=""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1" end="1"/>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83127" y="1528619"/>
                <a:ext cx="12007273" cy="5421745"/>
              </a:xfrm>
            </p:spPr>
            <p:txBody>
              <a:bodyPr>
                <a:normAutofit/>
              </a:bodyPr>
              <a:lstStyle/>
              <a:p>
                <a:pPr marL="0" lvl="0" indent="0">
                  <a:buNone/>
                </a:pPr>
                <a:r>
                  <a:rPr lang="en-US" dirty="0"/>
                  <a:t>3) One day, Ravi left home and cycled 10km Southwards, turned right and cycled 5km and turned right and cycled 10km and turned left and cycled 10km. How many Km will he have to cycle to reach his home straight?</a:t>
                </a:r>
              </a:p>
              <a:p>
                <a:pPr marL="0" indent="0">
                  <a:buNone/>
                </a:pPr>
                <a:r>
                  <a:rPr lang="en-US" dirty="0"/>
                  <a:t>Sol) required kilometers = 10+5 = 15km</a:t>
                </a:r>
              </a:p>
              <a:p>
                <a:pPr marL="0" indent="0">
                  <a:buNone/>
                </a:pPr>
                <a:r>
                  <a:rPr lang="en-US" dirty="0"/>
                  <a:t>i.e., His distance from initial position A.</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𝐴𝐸</m:t>
                      </m:r>
                      <m:r>
                        <a:rPr lang="en-US" i="1">
                          <a:latin typeface="Cambria Math" panose="02040503050406030204" pitchFamily="18" charset="0"/>
                        </a:rPr>
                        <m:t>=</m:t>
                      </m:r>
                      <m:r>
                        <a:rPr lang="en-US" i="1">
                          <a:latin typeface="Cambria Math" panose="02040503050406030204" pitchFamily="18" charset="0"/>
                        </a:rPr>
                        <m:t>𝐴𝐷</m:t>
                      </m:r>
                      <m:r>
                        <a:rPr lang="en-US" i="1">
                          <a:latin typeface="Cambria Math" panose="02040503050406030204" pitchFamily="18" charset="0"/>
                        </a:rPr>
                        <m:t>+</m:t>
                      </m:r>
                      <m:r>
                        <a:rPr lang="en-US" i="1">
                          <a:latin typeface="Cambria Math" panose="02040503050406030204" pitchFamily="18" charset="0"/>
                        </a:rPr>
                        <m:t>𝐷𝐸</m:t>
                      </m:r>
                      <m:r>
                        <a:rPr lang="en-US" i="1">
                          <a:latin typeface="Cambria Math" panose="02040503050406030204" pitchFamily="18" charset="0"/>
                        </a:rPr>
                        <m:t>=</m:t>
                      </m:r>
                      <m:r>
                        <a:rPr lang="en-US" i="1">
                          <a:latin typeface="Cambria Math" panose="02040503050406030204" pitchFamily="18" charset="0"/>
                        </a:rPr>
                        <m:t>𝐵𝐶</m:t>
                      </m:r>
                      <m:r>
                        <a:rPr lang="en-US" i="1">
                          <a:latin typeface="Cambria Math" panose="02040503050406030204" pitchFamily="18" charset="0"/>
                        </a:rPr>
                        <m:t>+</m:t>
                      </m:r>
                      <m:r>
                        <a:rPr lang="en-US" i="1">
                          <a:latin typeface="Cambria Math" panose="02040503050406030204" pitchFamily="18" charset="0"/>
                        </a:rPr>
                        <m:t>𝐷𝐸</m:t>
                      </m:r>
                      <m:r>
                        <a:rPr lang="en-US" i="1">
                          <a:latin typeface="Cambria Math" panose="02040503050406030204" pitchFamily="18" charset="0"/>
                        </a:rPr>
                        <m:t>=15</m:t>
                      </m:r>
                      <m:r>
                        <a:rPr lang="en-US" i="1">
                          <a:latin typeface="Cambria Math" panose="02040503050406030204" pitchFamily="18" charset="0"/>
                        </a:rPr>
                        <m:t>𝑘𝑚</m:t>
                      </m:r>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127" y="1528619"/>
                <a:ext cx="12007273" cy="5421745"/>
              </a:xfrm>
              <a:blipFill>
                <a:blip r:embed="rId2"/>
                <a:stretch>
                  <a:fillRect l="-660" t="-1462" r="-762"/>
                </a:stretch>
              </a:blipFill>
            </p:spPr>
            <p:txBody>
              <a:bodyPr/>
              <a:lstStyle/>
              <a:p>
                <a:r>
                  <a:rPr lang="en-US">
                    <a:noFill/>
                  </a:rPr>
                  <a:t> </a:t>
                </a:r>
              </a:p>
            </p:txBody>
          </p:sp>
        </mc:Fallback>
      </mc:AlternateContent>
      <p:pic>
        <p:nvPicPr>
          <p:cNvPr id="4" name="Picture 3"/>
          <p:cNvPicPr/>
          <p:nvPr/>
        </p:nvPicPr>
        <p:blipFill>
          <a:blip r:embed="rId3">
            <a:extLst>
              <a:ext uri="{28A0092B-C50C-407E-A947-70E740481C1C}">
                <a14:useLocalDpi xmlns="" xmlns:a14="http://schemas.microsoft.com/office/drawing/2010/main" val="0"/>
              </a:ext>
            </a:extLst>
          </a:blip>
          <a:srcRect/>
          <a:stretch>
            <a:fillRect/>
          </a:stretch>
        </p:blipFill>
        <p:spPr bwMode="auto">
          <a:xfrm>
            <a:off x="2690091" y="4124324"/>
            <a:ext cx="4495800" cy="2128693"/>
          </a:xfrm>
          <a:prstGeom prst="rect">
            <a:avLst/>
          </a:prstGeom>
          <a:noFill/>
          <a:ln>
            <a:noFill/>
          </a:ln>
        </p:spPr>
      </p:pic>
    </p:spTree>
    <p:extLst>
      <p:ext uri="{BB962C8B-B14F-4D97-AF65-F5344CB8AC3E}">
        <p14:creationId xmlns="" xmlns:p14="http://schemas.microsoft.com/office/powerpoint/2010/main" val="79021073"/>
      </p:ext>
    </p:extLst>
  </p:cSld>
  <p:clrMapOvr>
    <a:masterClrMapping/>
  </p:clrMapOvr>
  <mc:AlternateContent xmlns:mc="http://schemas.openxmlformats.org/markup-compatibility/2006">
    <mc:Choice xmlns=""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heel(1)">
                                      <p:cBhvr>
                                        <p:cTn id="3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21673" y="822037"/>
                <a:ext cx="11970327" cy="5569528"/>
              </a:xfrm>
            </p:spPr>
            <p:txBody>
              <a:bodyPr>
                <a:normAutofit/>
              </a:bodyPr>
              <a:lstStyle/>
              <a:p>
                <a:pPr lvl="0"/>
                <a:endParaRPr lang="en-US" sz="2400" dirty="0"/>
              </a:p>
              <a:p>
                <a:pPr marL="0" lvl="0" indent="0">
                  <a:buNone/>
                </a:pPr>
                <a:r>
                  <a:rPr lang="en-US" sz="2400" dirty="0"/>
                  <a:t>4) A child is looking for his father. He went 90m in the east before turning to his right. He went 20m before turning to his right again to look for his father at his uncle’s place 30m from this point. His father was not there. From there, he went 100m to his north before meeting his father in a streets. How for did the son meet his father from the starting point?</a:t>
                </a:r>
              </a:p>
              <a:p>
                <a:pPr marL="0" indent="0">
                  <a:buNone/>
                </a:pPr>
                <a:r>
                  <a:rPr lang="en-US" sz="2400" dirty="0"/>
                  <a:t>Sol) Clearly, child moves from A, 90m east wards </a:t>
                </a:r>
                <a:r>
                  <a:rPr lang="en-US" sz="2400" dirty="0" err="1"/>
                  <a:t>upto</a:t>
                </a:r>
                <a:r>
                  <a:rPr lang="en-US" sz="2400" dirty="0"/>
                  <a:t> B, then turns right and moves 20m </a:t>
                </a:r>
                <a:r>
                  <a:rPr lang="en-US" sz="2400" dirty="0" err="1"/>
                  <a:t>upto</a:t>
                </a:r>
                <a:r>
                  <a:rPr lang="en-US" sz="2400" dirty="0"/>
                  <a:t> C, then turns right and  moves 30m </a:t>
                </a:r>
                <a:r>
                  <a:rPr lang="en-US" sz="2400" dirty="0" err="1"/>
                  <a:t>upto</a:t>
                </a:r>
                <a:r>
                  <a:rPr lang="en-US" sz="2400" dirty="0"/>
                  <a:t> D. Finally, he turns right and moves 100m </a:t>
                </a:r>
                <a:r>
                  <a:rPr lang="en-US" sz="2400" dirty="0" err="1"/>
                  <a:t>upto</a:t>
                </a:r>
                <a:r>
                  <a:rPr lang="en-US" sz="2400" dirty="0"/>
                  <a:t> E. His distance from starting point A </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𝐴𝐸</m:t>
                    </m:r>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panose="02040503050406030204" pitchFamily="18" charset="0"/>
                              </a:rPr>
                              <m:t>𝐴𝐹</m:t>
                            </m:r>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𝐸𝐹</m:t>
                            </m:r>
                          </m:e>
                          <m:sup>
                            <m:r>
                              <a:rPr lang="en-US" sz="2400" i="1">
                                <a:latin typeface="Cambria Math" panose="02040503050406030204" pitchFamily="18" charset="0"/>
                              </a:rPr>
                              <m:t>2</m:t>
                            </m:r>
                          </m:sup>
                        </m:sSup>
                      </m:e>
                    </m:rad>
                    <m:r>
                      <a:rPr lang="en-US" sz="2400" i="1">
                        <a:latin typeface="Cambria Math" panose="02040503050406030204" pitchFamily="18" charset="0"/>
                      </a:rPr>
                      <m:t>=100</m:t>
                    </m:r>
                    <m:r>
                      <a:rPr lang="en-US" sz="2400" i="1">
                        <a:latin typeface="Cambria Math" panose="02040503050406030204" pitchFamily="18" charset="0"/>
                      </a:rPr>
                      <m:t>𝑚</m:t>
                    </m:r>
                  </m:oMath>
                </a14:m>
                <a:endParaRPr lang="en-US" sz="2400" dirty="0"/>
              </a:p>
              <a:p>
                <a:pPr marL="457200" lvl="1"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1673" y="822037"/>
                <a:ext cx="11970327" cy="5569528"/>
              </a:xfrm>
              <a:blipFill>
                <a:blip r:embed="rId2"/>
                <a:stretch>
                  <a:fillRect l="-764" r="-102"/>
                </a:stretch>
              </a:blipFill>
            </p:spPr>
            <p:txBody>
              <a:bodyPr/>
              <a:lstStyle/>
              <a:p>
                <a:r>
                  <a:rPr lang="en-US">
                    <a:noFill/>
                  </a:rPr>
                  <a:t> </a:t>
                </a:r>
              </a:p>
            </p:txBody>
          </p:sp>
        </mc:Fallback>
      </mc:AlternateContent>
      <p:pic>
        <p:nvPicPr>
          <p:cNvPr id="4" name="Picture 3"/>
          <p:cNvPicPr/>
          <p:nvPr/>
        </p:nvPicPr>
        <p:blipFill>
          <a:blip r:embed="rId3">
            <a:extLst>
              <a:ext uri="{28A0092B-C50C-407E-A947-70E740481C1C}">
                <a14:useLocalDpi xmlns="" xmlns:a14="http://schemas.microsoft.com/office/drawing/2010/main" val="0"/>
              </a:ext>
            </a:extLst>
          </a:blip>
          <a:srcRect/>
          <a:stretch>
            <a:fillRect/>
          </a:stretch>
        </p:blipFill>
        <p:spPr bwMode="auto">
          <a:xfrm>
            <a:off x="5600124" y="4193308"/>
            <a:ext cx="2324676" cy="2664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420424706"/>
      </p:ext>
    </p:extLst>
  </p:cSld>
  <p:clrMapOvr>
    <a:masterClrMapping/>
  </p:clrMapOvr>
  <mc:AlternateContent xmlns:mc="http://schemas.openxmlformats.org/markup-compatibility/2006">
    <mc:Choice xmlns=""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heel(1)">
                                      <p:cBhvr>
                                        <p:cTn id="2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4" name="Title 1"/>
              <p:cNvSpPr>
                <a:spLocks noGrp="1"/>
              </p:cNvSpPr>
              <p:nvPr>
                <p:ph idx="1"/>
              </p:nvPr>
            </p:nvSpPr>
            <p:spPr>
              <a:xfrm>
                <a:off x="110836" y="1394692"/>
                <a:ext cx="11988800" cy="5357090"/>
              </a:xfrm>
            </p:spPr>
            <p:txBody>
              <a:bodyPr>
                <a:normAutofit/>
              </a:bodyPr>
              <a:lstStyle/>
              <a:p>
                <a:pPr lvl="0"/>
                <a:r>
                  <a:rPr lang="en-US" sz="2400" dirty="0"/>
                  <a:t>X &amp; Y start moving towards each other from two places 200m apart. After walking 60m, Y turns left and goes 20m, then he turns right and goes 40m. He then turns right again and comes back to the road on which he had starting walking. If X and Y walk with the same speed, what is the distance b/w them now?</a:t>
                </a:r>
              </a:p>
              <a:p>
                <a:r>
                  <a:rPr lang="en-US" sz="2400" dirty="0"/>
                  <a:t>Sol)</a:t>
                </a:r>
              </a:p>
              <a:p>
                <a14:m>
                  <m:oMath xmlns:m="http://schemas.openxmlformats.org/officeDocument/2006/math">
                    <m:r>
                      <a:rPr lang="en-US" sz="2400" i="1">
                        <a:latin typeface="Cambria Math" panose="02040503050406030204" pitchFamily="18" charset="0"/>
                      </a:rPr>
                      <m:t>𝐴𝐷</m:t>
                    </m:r>
                    <m:r>
                      <a:rPr lang="en-US" sz="2400" i="1">
                        <a:latin typeface="Cambria Math" panose="02040503050406030204" pitchFamily="18" charset="0"/>
                      </a:rPr>
                      <m:t>=</m:t>
                    </m:r>
                    <m:r>
                      <a:rPr lang="en-US" sz="2400" i="1">
                        <a:latin typeface="Cambria Math" panose="02040503050406030204" pitchFamily="18" charset="0"/>
                      </a:rPr>
                      <m:t>𝐵𝐶</m:t>
                    </m:r>
                    <m:r>
                      <a:rPr lang="en-US" sz="2400" i="1">
                        <a:latin typeface="Cambria Math" panose="02040503050406030204" pitchFamily="18" charset="0"/>
                      </a:rPr>
                      <m:t>=40</m:t>
                    </m:r>
                    <m:r>
                      <a:rPr lang="en-US" sz="2400" i="1">
                        <a:latin typeface="Cambria Math" panose="02040503050406030204" pitchFamily="18" charset="0"/>
                      </a:rPr>
                      <m:t>𝑀</m:t>
                    </m:r>
                  </m:oMath>
                </a14:m>
                <a:endParaRPr lang="en-US" sz="2400" dirty="0"/>
              </a:p>
              <a:p>
                <a14:m>
                  <m:oMath xmlns:m="http://schemas.openxmlformats.org/officeDocument/2006/math">
                    <m:r>
                      <a:rPr lang="en-US" sz="2400" i="1">
                        <a:latin typeface="Cambria Math" panose="02040503050406030204" pitchFamily="18" charset="0"/>
                      </a:rPr>
                      <m:t>𝑄𝐷</m:t>
                    </m:r>
                    <m:r>
                      <a:rPr lang="en-US" sz="2400" i="1">
                        <a:latin typeface="Cambria Math" panose="02040503050406030204" pitchFamily="18" charset="0"/>
                      </a:rPr>
                      <m:t>=60+40=100</m:t>
                    </m:r>
                    <m:r>
                      <a:rPr lang="en-US" sz="2400" i="1">
                        <a:latin typeface="Cambria Math" panose="02040503050406030204" pitchFamily="18" charset="0"/>
                      </a:rPr>
                      <m:t>𝑀</m:t>
                    </m:r>
                  </m:oMath>
                </a14:m>
                <a:endParaRPr lang="en-US" sz="2400" dirty="0"/>
              </a:p>
              <a:p>
                <a:r>
                  <a:rPr lang="en-US" dirty="0"/>
                  <a:t>Since X &amp; Y travel with the same speed along the horizontal axis as Y travels in the same time i.e., (60+20+40+20)m = 140m.</a:t>
                </a:r>
              </a:p>
              <a:p>
                <a:r>
                  <a:rPr lang="en-US" dirty="0"/>
                  <a:t>So, X travels 140m </a:t>
                </a:r>
                <a:r>
                  <a:rPr lang="en-US" dirty="0" err="1"/>
                  <a:t>upto</a:t>
                </a:r>
                <a:r>
                  <a:rPr lang="en-US" dirty="0"/>
                  <a:t> A.</a:t>
                </a:r>
              </a:p>
              <a:p>
                <a:r>
                  <a:rPr lang="en-US" dirty="0"/>
                  <a:t>Distance between X &amp; Y is AD=100-60=40m</a:t>
                </a:r>
              </a:p>
              <a:p>
                <a:r>
                  <a:rPr lang="en-US" dirty="0"/>
                  <a:t>(or DA=PA-PD=140-100=40m)</a:t>
                </a:r>
              </a:p>
              <a:p>
                <a:endParaRPr lang="en-US" sz="2400" dirty="0"/>
              </a:p>
              <a:p>
                <a:pPr marL="914400" lvl="2" indent="0">
                  <a:buNone/>
                </a:pPr>
                <a:endParaRPr lang="en-US" dirty="0"/>
              </a:p>
            </p:txBody>
          </p:sp>
        </mc:Choice>
        <mc:Fallback>
          <p:sp>
            <p:nvSpPr>
              <p:cNvPr id="4" name="Title 1"/>
              <p:cNvSpPr>
                <a:spLocks noGrp="1" noRot="1" noChangeAspect="1" noMove="1" noResize="1" noEditPoints="1" noAdjustHandles="1" noChangeArrowheads="1" noChangeShapeType="1" noTextEdit="1"/>
              </p:cNvSpPr>
              <p:nvPr>
                <p:ph idx="1"/>
              </p:nvPr>
            </p:nvSpPr>
            <p:spPr>
              <a:xfrm>
                <a:off x="110836" y="1394692"/>
                <a:ext cx="11988800" cy="5357090"/>
              </a:xfrm>
              <a:blipFill>
                <a:blip r:embed="rId2"/>
                <a:stretch>
                  <a:fillRect l="-661" t="-1593"/>
                </a:stretch>
              </a:blipFill>
            </p:spPr>
            <p:txBody>
              <a:bodyPr/>
              <a:lstStyle/>
              <a:p>
                <a:r>
                  <a:rPr lang="en-US">
                    <a:noFill/>
                  </a:rPr>
                  <a:t> </a:t>
                </a:r>
              </a:p>
            </p:txBody>
          </p:sp>
        </mc:Fallback>
      </mc:AlternateContent>
      <p:pic>
        <p:nvPicPr>
          <p:cNvPr id="3" name="Picture 2"/>
          <p:cNvPicPr/>
          <p:nvPr/>
        </p:nvPicPr>
        <p:blipFill>
          <a:blip r:embed="rId3">
            <a:extLst>
              <a:ext uri="{28A0092B-C50C-407E-A947-70E740481C1C}">
                <a14:useLocalDpi xmlns="" xmlns:a14="http://schemas.microsoft.com/office/drawing/2010/main" val="0"/>
              </a:ext>
            </a:extLst>
          </a:blip>
          <a:srcRect/>
          <a:stretch>
            <a:fillRect/>
          </a:stretch>
        </p:blipFill>
        <p:spPr bwMode="auto">
          <a:xfrm>
            <a:off x="3901901" y="2857845"/>
            <a:ext cx="6775335" cy="1714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41998788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randombar(horizont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heel(1)">
                                      <p:cBhvr>
                                        <p:cTn id="4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727" y="588881"/>
            <a:ext cx="10483273" cy="1293028"/>
          </a:xfrm>
        </p:spPr>
        <p:txBody>
          <a:bodyPr>
            <a:normAutofit fontScale="90000"/>
          </a:bodyPr>
          <a:lstStyle/>
          <a:p>
            <a:r>
              <a:rPr lang="en-US" dirty="0"/>
              <a:t> </a:t>
            </a:r>
            <a:br>
              <a:rPr lang="en-US" dirty="0"/>
            </a:br>
            <a:r>
              <a:rPr lang="en-US" dirty="0"/>
              <a:t> </a:t>
            </a:r>
            <a:br>
              <a:rPr lang="en-US" dirty="0"/>
            </a:br>
            <a:r>
              <a:rPr lang="en-US" dirty="0"/>
              <a:t>Number, Ranking and Time Sequence Test:</a:t>
            </a:r>
            <a:br>
              <a:rPr lang="en-US" dirty="0"/>
            </a:br>
            <a:endParaRPr lang="en-US" sz="6000" dirty="0"/>
          </a:p>
        </p:txBody>
      </p:sp>
      <p:sp>
        <p:nvSpPr>
          <p:cNvPr id="3" name="Content Placeholder 2"/>
          <p:cNvSpPr>
            <a:spLocks noGrp="1"/>
          </p:cNvSpPr>
          <p:nvPr>
            <p:ph idx="1"/>
          </p:nvPr>
        </p:nvSpPr>
        <p:spPr>
          <a:xfrm>
            <a:off x="101600" y="2149764"/>
            <a:ext cx="11961091" cy="5359399"/>
          </a:xfrm>
        </p:spPr>
        <p:txBody>
          <a:bodyPr>
            <a:normAutofit/>
          </a:bodyPr>
          <a:lstStyle/>
          <a:p>
            <a:pPr marL="0" indent="0">
              <a:buNone/>
            </a:pPr>
            <a:r>
              <a:rPr lang="en-US" sz="3600" dirty="0"/>
              <a:t>Type 1: Number Test:</a:t>
            </a:r>
          </a:p>
          <a:p>
            <a:r>
              <a:rPr lang="en-US" sz="3600" dirty="0"/>
              <a:t>In this type of questions, generally a set, group or series of numerals is given and the candidate is asked to trace out numerals following certain given condition or lying at specific mentioned positions after shuffling according to a certain given pattern.</a:t>
            </a:r>
          </a:p>
          <a:p>
            <a:pPr marL="0" lvl="0" indent="0">
              <a:buNone/>
            </a:pPr>
            <a:endParaRPr lang="en-US" sz="4000" dirty="0"/>
          </a:p>
        </p:txBody>
      </p:sp>
    </p:spTree>
    <p:extLst>
      <p:ext uri="{BB962C8B-B14F-4D97-AF65-F5344CB8AC3E}">
        <p14:creationId xmlns="" xmlns:p14="http://schemas.microsoft.com/office/powerpoint/2010/main" val="427695039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9782" y="267855"/>
            <a:ext cx="8610600" cy="1430187"/>
          </a:xfrm>
        </p:spPr>
        <p:txBody>
          <a:bodyPr>
            <a:normAutofit/>
          </a:bodyPr>
          <a:lstStyle/>
          <a:p>
            <a:r>
              <a:rPr lang="en-US" dirty="0"/>
              <a:t>Problems:</a:t>
            </a:r>
          </a:p>
        </p:txBody>
      </p:sp>
      <p:sp>
        <p:nvSpPr>
          <p:cNvPr id="3" name="Content Placeholder 2"/>
          <p:cNvSpPr>
            <a:spLocks noGrp="1"/>
          </p:cNvSpPr>
          <p:nvPr>
            <p:ph idx="1"/>
          </p:nvPr>
        </p:nvSpPr>
        <p:spPr>
          <a:xfrm>
            <a:off x="64655" y="873760"/>
            <a:ext cx="11995727" cy="5822604"/>
          </a:xfrm>
        </p:spPr>
        <p:txBody>
          <a:bodyPr>
            <a:normAutofit/>
          </a:bodyPr>
          <a:lstStyle/>
          <a:p>
            <a:pPr marL="0" lvl="0" indent="0">
              <a:buNone/>
            </a:pPr>
            <a:endParaRPr lang="en-US" dirty="0"/>
          </a:p>
          <a:p>
            <a:pPr marL="0" lvl="0" indent="0">
              <a:buNone/>
            </a:pPr>
            <a:endParaRPr lang="en-US" dirty="0"/>
          </a:p>
          <a:p>
            <a:pPr marL="0" lvl="0" indent="0">
              <a:buNone/>
            </a:pPr>
            <a:r>
              <a:rPr lang="en-US" dirty="0"/>
              <a:t>1) Pointing towards a person, a man said to a woman, “his mother is the only daughter of your father”. How is the woman related to that person?</a:t>
            </a:r>
          </a:p>
          <a:p>
            <a:pPr marL="0" indent="0">
              <a:buNone/>
            </a:pPr>
            <a:r>
              <a:rPr lang="en-US" dirty="0"/>
              <a:t>Sol) The only daughter of woman’s father is she herself. So, the person is woman’s son i.e., mother.</a:t>
            </a:r>
          </a:p>
          <a:p>
            <a:pPr marL="0" indent="0">
              <a:buNone/>
            </a:pPr>
            <a:endParaRPr lang="en-US" dirty="0"/>
          </a:p>
          <a:p>
            <a:pPr marL="0" lvl="0" indent="0">
              <a:buNone/>
            </a:pPr>
            <a:r>
              <a:rPr lang="en-US" dirty="0"/>
              <a:t>2) Pointing to a lady in the photograph, </a:t>
            </a:r>
            <a:r>
              <a:rPr lang="en-US" dirty="0" err="1"/>
              <a:t>Shaloo</a:t>
            </a:r>
            <a:r>
              <a:rPr lang="en-US" dirty="0"/>
              <a:t> said, “Her Son’s father is the son-in-law of my mother”. How is </a:t>
            </a:r>
            <a:r>
              <a:rPr lang="en-US" dirty="0" err="1"/>
              <a:t>Shaloo</a:t>
            </a:r>
            <a:r>
              <a:rPr lang="en-US" dirty="0"/>
              <a:t> related to the lady?</a:t>
            </a:r>
          </a:p>
          <a:p>
            <a:pPr marL="0" indent="0">
              <a:buNone/>
            </a:pPr>
            <a:r>
              <a:rPr lang="en-US" dirty="0"/>
              <a:t>Sol) Lady’s son’s father is lady’s husband. So, the lady’s husband is the son in law of </a:t>
            </a:r>
            <a:r>
              <a:rPr lang="en-US" dirty="0" err="1"/>
              <a:t>shallo’s</a:t>
            </a:r>
            <a:r>
              <a:rPr lang="en-US" dirty="0"/>
              <a:t> mother i.e., the lady is the daughter of </a:t>
            </a:r>
            <a:r>
              <a:rPr lang="en-US" dirty="0" err="1"/>
              <a:t>shaloo’s</a:t>
            </a:r>
            <a:r>
              <a:rPr lang="en-US" dirty="0"/>
              <a:t> mother. Thus, </a:t>
            </a:r>
            <a:r>
              <a:rPr lang="en-US" dirty="0" err="1"/>
              <a:t>shaloo</a:t>
            </a:r>
            <a:r>
              <a:rPr lang="en-US" dirty="0"/>
              <a:t> is the lady’s sister i.e., Sister.</a:t>
            </a:r>
          </a:p>
        </p:txBody>
      </p:sp>
    </p:spTree>
    <p:extLst>
      <p:ext uri="{BB962C8B-B14F-4D97-AF65-F5344CB8AC3E}">
        <p14:creationId xmlns="" xmlns:p14="http://schemas.microsoft.com/office/powerpoint/2010/main" val="315184770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heel(1)">
                                      <p:cBhvr>
                                        <p:cTn id="23" dur="20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 calcmode="lin" valueType="num">
                                      <p:cBhvr>
                                        <p:cTn id="28"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9"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30"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31"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7436" y="323336"/>
            <a:ext cx="8610600" cy="1293028"/>
          </a:xfrm>
        </p:spPr>
        <p:txBody>
          <a:bodyPr/>
          <a:lstStyle/>
          <a:p>
            <a:r>
              <a:rPr lang="en-US" dirty="0"/>
              <a:t>Problems:</a:t>
            </a:r>
            <a:br>
              <a:rPr lang="en-US" dirty="0"/>
            </a:br>
            <a:endParaRPr lang="en-US" dirty="0"/>
          </a:p>
        </p:txBody>
      </p:sp>
      <p:sp>
        <p:nvSpPr>
          <p:cNvPr id="3" name="Content Placeholder 2"/>
          <p:cNvSpPr>
            <a:spLocks noGrp="1"/>
          </p:cNvSpPr>
          <p:nvPr>
            <p:ph idx="1"/>
          </p:nvPr>
        </p:nvSpPr>
        <p:spPr>
          <a:xfrm>
            <a:off x="258618" y="1616364"/>
            <a:ext cx="11739418" cy="5144654"/>
          </a:xfrm>
        </p:spPr>
        <p:txBody>
          <a:bodyPr>
            <a:normAutofit/>
          </a:bodyPr>
          <a:lstStyle/>
          <a:p>
            <a:pPr marL="0" lvl="0" indent="0">
              <a:buNone/>
            </a:pPr>
            <a:r>
              <a:rPr lang="en-US" dirty="0"/>
              <a:t>1) How many such 5’s are there in the following number sequence each of </a:t>
            </a:r>
            <a:r>
              <a:rPr lang="en-US"/>
              <a:t>which </a:t>
            </a:r>
            <a:r>
              <a:rPr lang="en-US" smtClean="0"/>
              <a:t>is </a:t>
            </a:r>
            <a:r>
              <a:rPr lang="en-US" dirty="0"/>
              <a:t>immediately preceded by 3 or 4 but not immediately followed by 8 or 9?</a:t>
            </a:r>
          </a:p>
          <a:p>
            <a:r>
              <a:rPr lang="en-US" dirty="0"/>
              <a:t>3 5 9 5 4 5 5 3 5 8 4 5 6 7 3 5 7 5 5 4 5 2 3 5 10</a:t>
            </a:r>
          </a:p>
          <a:p>
            <a:pPr marL="0" indent="0">
              <a:buNone/>
            </a:pPr>
            <a:r>
              <a:rPr lang="en-US" dirty="0"/>
              <a:t>Sol) As you know a number which comes after a given number is said to follow it while the one which comes before the given number precedes it. i.e., 5 .3 5 9 5 4 </a:t>
            </a:r>
            <a:r>
              <a:rPr lang="en-US" b="1" dirty="0"/>
              <a:t>5</a:t>
            </a:r>
            <a:r>
              <a:rPr lang="en-US" dirty="0"/>
              <a:t> 5 3 5 8 4 </a:t>
            </a:r>
            <a:r>
              <a:rPr lang="en-US" b="1" dirty="0"/>
              <a:t>5</a:t>
            </a:r>
            <a:r>
              <a:rPr lang="en-US" dirty="0"/>
              <a:t> 6 7 3 </a:t>
            </a:r>
            <a:r>
              <a:rPr lang="en-US" b="1" dirty="0"/>
              <a:t>5</a:t>
            </a:r>
            <a:r>
              <a:rPr lang="en-US" dirty="0"/>
              <a:t> 7 5 5 4 </a:t>
            </a:r>
            <a:r>
              <a:rPr lang="en-US" b="1" dirty="0"/>
              <a:t>5</a:t>
            </a:r>
            <a:r>
              <a:rPr lang="en-US" dirty="0"/>
              <a:t> 2 3 </a:t>
            </a:r>
            <a:r>
              <a:rPr lang="en-US" b="1" dirty="0"/>
              <a:t>5</a:t>
            </a:r>
            <a:r>
              <a:rPr lang="en-US" dirty="0"/>
              <a:t> 10. </a:t>
            </a:r>
          </a:p>
          <a:p>
            <a:pPr marL="0" indent="0">
              <a:buNone/>
            </a:pPr>
            <a:endParaRPr lang="en-US" dirty="0"/>
          </a:p>
          <a:p>
            <a:pPr marL="0" lvl="0" indent="0">
              <a:buNone/>
            </a:pPr>
            <a:endParaRPr lang="en-US" dirty="0"/>
          </a:p>
          <a:p>
            <a:pPr marL="0" lvl="0" indent="0">
              <a:buNone/>
            </a:pPr>
            <a:r>
              <a:rPr lang="en-US" dirty="0"/>
              <a:t>2) In the series given below, how many 8’s are there each of which is exactly divisible by its immediate preceding as well as succeeding numbers?</a:t>
            </a:r>
          </a:p>
          <a:p>
            <a:r>
              <a:rPr lang="en-US" dirty="0"/>
              <a:t>2 8 3 8 2 4 8 2 4 8 6 8 2 8 2 4 8 3 8 2 8 6 </a:t>
            </a:r>
          </a:p>
          <a:p>
            <a:pPr marL="0" indent="0">
              <a:buNone/>
            </a:pPr>
            <a:r>
              <a:rPr lang="en-US" dirty="0"/>
              <a:t>Sol) 2. since 2 8 3 8 2 4 </a:t>
            </a:r>
            <a:r>
              <a:rPr lang="en-US" b="1" dirty="0"/>
              <a:t>8</a:t>
            </a:r>
            <a:r>
              <a:rPr lang="en-US" dirty="0"/>
              <a:t> 2 4 8 6 8 2 </a:t>
            </a:r>
            <a:r>
              <a:rPr lang="en-US" b="1" dirty="0"/>
              <a:t>8</a:t>
            </a:r>
            <a:r>
              <a:rPr lang="en-US" dirty="0"/>
              <a:t> 2 4 8 3 8 2 8 6 </a:t>
            </a:r>
          </a:p>
          <a:p>
            <a:pPr marL="0" indent="0">
              <a:buNone/>
            </a:pPr>
            <a:endParaRPr lang="en-US" dirty="0"/>
          </a:p>
          <a:p>
            <a:pPr marL="0" indent="0">
              <a:buNone/>
            </a:pPr>
            <a:endParaRPr lang="en-US" dirty="0"/>
          </a:p>
        </p:txBody>
      </p:sp>
    </p:spTree>
    <p:extLst>
      <p:ext uri="{BB962C8B-B14F-4D97-AF65-F5344CB8AC3E}">
        <p14:creationId xmlns="" xmlns:p14="http://schemas.microsoft.com/office/powerpoint/2010/main" val="397863333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style.rotation</p:attrName>
                                        </p:attrNameLst>
                                      </p:cBhvr>
                                      <p:tavLst>
                                        <p:tav tm="0">
                                          <p:val>
                                            <p:fltVal val="720"/>
                                          </p:val>
                                        </p:tav>
                                        <p:tav tm="100000">
                                          <p:val>
                                            <p:fltVal val="0"/>
                                          </p:val>
                                        </p:tav>
                                      </p:tavLst>
                                    </p:anim>
                                    <p:anim calcmode="lin" valueType="num">
                                      <p:cBhvr>
                                        <p:cTn id="9" dur="2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0" dur="2000" fill="hold"/>
                                        <p:tgtEl>
                                          <p:spTgt spid="3">
                                            <p:txEl>
                                              <p:pRg st="0" end="0"/>
                                            </p:txEl>
                                          </p:spTgt>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000"/>
                                        <p:tgtEl>
                                          <p:spTgt spid="3">
                                            <p:txEl>
                                              <p:pRg st="1" end="1"/>
                                            </p:txEl>
                                          </p:spTgt>
                                        </p:tgtEl>
                                      </p:cBhvr>
                                    </p:animEffect>
                                    <p:anim calcmode="lin" valueType="num">
                                      <p:cBhvr>
                                        <p:cTn id="16" dur="2000" fill="hold"/>
                                        <p:tgtEl>
                                          <p:spTgt spid="3">
                                            <p:txEl>
                                              <p:pRg st="1" end="1"/>
                                            </p:txEl>
                                          </p:spTgt>
                                        </p:tgtEl>
                                        <p:attrNameLst>
                                          <p:attrName>style.rotation</p:attrName>
                                        </p:attrNameLst>
                                      </p:cBhvr>
                                      <p:tavLst>
                                        <p:tav tm="0">
                                          <p:val>
                                            <p:fltVal val="720"/>
                                          </p:val>
                                        </p:tav>
                                        <p:tav tm="100000">
                                          <p:val>
                                            <p:fltVal val="0"/>
                                          </p:val>
                                        </p:tav>
                                      </p:tavLst>
                                    </p:anim>
                                    <p:anim calcmode="lin" valueType="num">
                                      <p:cBhvr>
                                        <p:cTn id="17" dur="2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8" dur="2000" fill="hold"/>
                                        <p:tgtEl>
                                          <p:spTgt spid="3">
                                            <p:txEl>
                                              <p:pRg st="1" end="1"/>
                                            </p:txEl>
                                          </p:spTgt>
                                        </p:tgtEl>
                                        <p:attrNameLst>
                                          <p:attrName>ppt_w</p:attrName>
                                        </p:attrNameLst>
                                      </p:cBhvr>
                                      <p:tavLst>
                                        <p:tav tm="0">
                                          <p:val>
                                            <p:fltVal val="0"/>
                                          </p:val>
                                        </p:tav>
                                        <p:tav tm="100000">
                                          <p:val>
                                            <p:strVal val="#ppt_w"/>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2000"/>
                                        <p:tgtEl>
                                          <p:spTgt spid="3">
                                            <p:txEl>
                                              <p:pRg st="2" end="2"/>
                                            </p:txEl>
                                          </p:spTgt>
                                        </p:tgtEl>
                                      </p:cBhvr>
                                    </p:animEffect>
                                    <p:anim calcmode="lin" valueType="num">
                                      <p:cBhvr>
                                        <p:cTn id="24" dur="2000" fill="hold"/>
                                        <p:tgtEl>
                                          <p:spTgt spid="3">
                                            <p:txEl>
                                              <p:pRg st="2" end="2"/>
                                            </p:txEl>
                                          </p:spTgt>
                                        </p:tgtEl>
                                        <p:attrNameLst>
                                          <p:attrName>style.rotation</p:attrName>
                                        </p:attrNameLst>
                                      </p:cBhvr>
                                      <p:tavLst>
                                        <p:tav tm="0">
                                          <p:val>
                                            <p:fltVal val="720"/>
                                          </p:val>
                                        </p:tav>
                                        <p:tav tm="100000">
                                          <p:val>
                                            <p:fltVal val="0"/>
                                          </p:val>
                                        </p:tav>
                                      </p:tavLst>
                                    </p:anim>
                                    <p:anim calcmode="lin" valueType="num">
                                      <p:cBhvr>
                                        <p:cTn id="25" dur="2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6" dur="2000" fill="hold"/>
                                        <p:tgtEl>
                                          <p:spTgt spid="3">
                                            <p:txEl>
                                              <p:pRg st="2" end="2"/>
                                            </p:txEl>
                                          </p:spTgt>
                                        </p:tgtEl>
                                        <p:attrNameLst>
                                          <p:attrName>ppt_w</p:attrName>
                                        </p:attrNameLst>
                                      </p:cBhvr>
                                      <p:tavLst>
                                        <p:tav tm="0">
                                          <p:val>
                                            <p:fltVal val="0"/>
                                          </p:val>
                                        </p:tav>
                                        <p:tav tm="100000">
                                          <p:val>
                                            <p:strVal val="#ppt_w"/>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2000"/>
                                        <p:tgtEl>
                                          <p:spTgt spid="3">
                                            <p:txEl>
                                              <p:pRg st="5" end="5"/>
                                            </p:txEl>
                                          </p:spTgt>
                                        </p:tgtEl>
                                      </p:cBhvr>
                                    </p:animEffect>
                                    <p:anim calcmode="lin" valueType="num">
                                      <p:cBhvr>
                                        <p:cTn id="32" dur="2000" fill="hold"/>
                                        <p:tgtEl>
                                          <p:spTgt spid="3">
                                            <p:txEl>
                                              <p:pRg st="5" end="5"/>
                                            </p:txEl>
                                          </p:spTgt>
                                        </p:tgtEl>
                                        <p:attrNameLst>
                                          <p:attrName>style.rotation</p:attrName>
                                        </p:attrNameLst>
                                      </p:cBhvr>
                                      <p:tavLst>
                                        <p:tav tm="0">
                                          <p:val>
                                            <p:fltVal val="720"/>
                                          </p:val>
                                        </p:tav>
                                        <p:tav tm="100000">
                                          <p:val>
                                            <p:fltVal val="0"/>
                                          </p:val>
                                        </p:tav>
                                      </p:tavLst>
                                    </p:anim>
                                    <p:anim calcmode="lin" valueType="num">
                                      <p:cBhvr>
                                        <p:cTn id="33" dur="2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4" dur="2000" fill="hold"/>
                                        <p:tgtEl>
                                          <p:spTgt spid="3">
                                            <p:txEl>
                                              <p:pRg st="5" end="5"/>
                                            </p:txEl>
                                          </p:spTgt>
                                        </p:tgtEl>
                                        <p:attrNameLst>
                                          <p:attrName>ppt_w</p:attrName>
                                        </p:attrNameLst>
                                      </p:cBhvr>
                                      <p:tavLst>
                                        <p:tav tm="0">
                                          <p:val>
                                            <p:fltVal val="0"/>
                                          </p:val>
                                        </p:tav>
                                        <p:tav tm="100000">
                                          <p:val>
                                            <p:strVal val="#ppt_w"/>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2000"/>
                                        <p:tgtEl>
                                          <p:spTgt spid="3">
                                            <p:txEl>
                                              <p:pRg st="6" end="6"/>
                                            </p:txEl>
                                          </p:spTgt>
                                        </p:tgtEl>
                                      </p:cBhvr>
                                    </p:animEffect>
                                    <p:anim calcmode="lin" valueType="num">
                                      <p:cBhvr>
                                        <p:cTn id="40" dur="2000" fill="hold"/>
                                        <p:tgtEl>
                                          <p:spTgt spid="3">
                                            <p:txEl>
                                              <p:pRg st="6" end="6"/>
                                            </p:txEl>
                                          </p:spTgt>
                                        </p:tgtEl>
                                        <p:attrNameLst>
                                          <p:attrName>style.rotation</p:attrName>
                                        </p:attrNameLst>
                                      </p:cBhvr>
                                      <p:tavLst>
                                        <p:tav tm="0">
                                          <p:val>
                                            <p:fltVal val="720"/>
                                          </p:val>
                                        </p:tav>
                                        <p:tav tm="100000">
                                          <p:val>
                                            <p:fltVal val="0"/>
                                          </p:val>
                                        </p:tav>
                                      </p:tavLst>
                                    </p:anim>
                                    <p:anim calcmode="lin" valueType="num">
                                      <p:cBhvr>
                                        <p:cTn id="41" dur="2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2" dur="2000" fill="hold"/>
                                        <p:tgtEl>
                                          <p:spTgt spid="3">
                                            <p:txEl>
                                              <p:pRg st="6" end="6"/>
                                            </p:txEl>
                                          </p:spTgt>
                                        </p:tgtEl>
                                        <p:attrNameLst>
                                          <p:attrName>ppt_w</p:attrName>
                                        </p:attrNameLst>
                                      </p:cBhvr>
                                      <p:tavLst>
                                        <p:tav tm="0">
                                          <p:val>
                                            <p:fltVal val="0"/>
                                          </p:val>
                                        </p:tav>
                                        <p:tav tm="100000">
                                          <p:val>
                                            <p:strVal val="#ppt_w"/>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2000"/>
                                        <p:tgtEl>
                                          <p:spTgt spid="3">
                                            <p:txEl>
                                              <p:pRg st="7" end="7"/>
                                            </p:txEl>
                                          </p:spTgt>
                                        </p:tgtEl>
                                      </p:cBhvr>
                                    </p:animEffect>
                                    <p:anim calcmode="lin" valueType="num">
                                      <p:cBhvr>
                                        <p:cTn id="48" dur="2000" fill="hold"/>
                                        <p:tgtEl>
                                          <p:spTgt spid="3">
                                            <p:txEl>
                                              <p:pRg st="7" end="7"/>
                                            </p:txEl>
                                          </p:spTgt>
                                        </p:tgtEl>
                                        <p:attrNameLst>
                                          <p:attrName>style.rotation</p:attrName>
                                        </p:attrNameLst>
                                      </p:cBhvr>
                                      <p:tavLst>
                                        <p:tav tm="0">
                                          <p:val>
                                            <p:fltVal val="720"/>
                                          </p:val>
                                        </p:tav>
                                        <p:tav tm="100000">
                                          <p:val>
                                            <p:fltVal val="0"/>
                                          </p:val>
                                        </p:tav>
                                      </p:tavLst>
                                    </p:anim>
                                    <p:anim calcmode="lin" valueType="num">
                                      <p:cBhvr>
                                        <p:cTn id="49" dur="2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0" dur="2000" fill="hold"/>
                                        <p:tgtEl>
                                          <p:spTgt spid="3">
                                            <p:txEl>
                                              <p:pRg st="7" end="7"/>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01601" y="1616363"/>
            <a:ext cx="11979563" cy="5394037"/>
          </a:xfrm>
        </p:spPr>
        <p:txBody>
          <a:bodyPr>
            <a:normAutofit/>
          </a:bodyPr>
          <a:lstStyle/>
          <a:p>
            <a:pPr marL="0" lvl="0" indent="0">
              <a:buNone/>
            </a:pPr>
            <a:r>
              <a:rPr lang="en-US" dirty="0"/>
              <a:t>3) The positions of the 1</a:t>
            </a:r>
            <a:r>
              <a:rPr lang="en-US" baseline="30000" dirty="0"/>
              <a:t>st</a:t>
            </a:r>
            <a:r>
              <a:rPr lang="en-US" dirty="0"/>
              <a:t> and the 2</a:t>
            </a:r>
            <a:r>
              <a:rPr lang="en-US" baseline="30000" dirty="0"/>
              <a:t>nd</a:t>
            </a:r>
            <a:r>
              <a:rPr lang="en-US" dirty="0"/>
              <a:t> digits in the number 94316875 are interchanged. Similarly, the positions of the 3</a:t>
            </a:r>
            <a:r>
              <a:rPr lang="en-US" baseline="30000" dirty="0"/>
              <a:t>rd</a:t>
            </a:r>
            <a:r>
              <a:rPr lang="en-US" dirty="0"/>
              <a:t> &amp; 4</a:t>
            </a:r>
            <a:r>
              <a:rPr lang="en-US" baseline="30000" dirty="0"/>
              <a:t>th</a:t>
            </a:r>
            <a:r>
              <a:rPr lang="en-US" dirty="0"/>
              <a:t> digits are inter changed and so on. Which of the following will be the 3</a:t>
            </a:r>
            <a:r>
              <a:rPr lang="en-US" baseline="30000" dirty="0"/>
              <a:t>rd</a:t>
            </a:r>
            <a:r>
              <a:rPr lang="en-US" dirty="0"/>
              <a:t> to the left of the 7</a:t>
            </a:r>
            <a:r>
              <a:rPr lang="en-US" baseline="30000" dirty="0"/>
              <a:t>th</a:t>
            </a:r>
            <a:r>
              <a:rPr lang="en-US" dirty="0"/>
              <a:t> digit from the left end after the re-arrangement?</a:t>
            </a:r>
          </a:p>
          <a:p>
            <a:pPr marL="0" indent="0">
              <a:buNone/>
            </a:pPr>
            <a:r>
              <a:rPr lang="en-US" dirty="0"/>
              <a:t>Sol) Changing the positions of the digits as mentioned , we get the no 49138657. The 7</a:t>
            </a:r>
            <a:r>
              <a:rPr lang="en-US" baseline="30000" dirty="0"/>
              <a:t>th</a:t>
            </a:r>
            <a:r>
              <a:rPr lang="en-US" dirty="0"/>
              <a:t> digit from the left end of this number is 5. The 3</a:t>
            </a:r>
            <a:r>
              <a:rPr lang="en-US" baseline="30000" dirty="0"/>
              <a:t>rd</a:t>
            </a:r>
            <a:r>
              <a:rPr lang="en-US" dirty="0"/>
              <a:t> digit to the left of 5 is 3.</a:t>
            </a:r>
          </a:p>
          <a:p>
            <a:pPr lvl="0"/>
            <a:endParaRPr lang="en-US" dirty="0"/>
          </a:p>
          <a:p>
            <a:pPr marL="0" lvl="0" indent="0">
              <a:buNone/>
            </a:pPr>
            <a:r>
              <a:rPr lang="en-US" dirty="0"/>
              <a:t>4) 36 vehicles are parked in a parking lot in a single row. After the first car, there is one scooter. After the 2</a:t>
            </a:r>
            <a:r>
              <a:rPr lang="en-US" baseline="30000" dirty="0"/>
              <a:t>nd</a:t>
            </a:r>
            <a:r>
              <a:rPr lang="en-US" dirty="0"/>
              <a:t> car, there are 2 scooters. After the 3</a:t>
            </a:r>
            <a:r>
              <a:rPr lang="en-US" baseline="30000" dirty="0"/>
              <a:t>rd</a:t>
            </a:r>
            <a:r>
              <a:rPr lang="en-US" dirty="0"/>
              <a:t> car there are 3 scooters and </a:t>
            </a:r>
            <a:r>
              <a:rPr lang="en-US" dirty="0" smtClean="0"/>
              <a:t>so on</a:t>
            </a:r>
            <a:r>
              <a:rPr lang="en-US" dirty="0"/>
              <a:t>. Workout the number of scooters in the 2</a:t>
            </a:r>
            <a:r>
              <a:rPr lang="en-US" baseline="30000" dirty="0"/>
              <a:t>nd</a:t>
            </a:r>
            <a:r>
              <a:rPr lang="en-US" dirty="0"/>
              <a:t> half of the row?</a:t>
            </a:r>
          </a:p>
          <a:p>
            <a:pPr marL="0" indent="0">
              <a:buNone/>
            </a:pPr>
            <a:r>
              <a:rPr lang="en-US" dirty="0"/>
              <a:t>Sol) let C &amp; S denote car &amp; Scooter. Then, </a:t>
            </a:r>
          </a:p>
          <a:p>
            <a:r>
              <a:rPr lang="en-US" dirty="0"/>
              <a:t>C S C S </a:t>
            </a:r>
            <a:r>
              <a:rPr lang="en-US" dirty="0" err="1"/>
              <a:t>S</a:t>
            </a:r>
            <a:r>
              <a:rPr lang="en-US" dirty="0"/>
              <a:t> C S </a:t>
            </a:r>
            <a:r>
              <a:rPr lang="en-US" dirty="0" err="1"/>
              <a:t>S</a:t>
            </a:r>
            <a:r>
              <a:rPr lang="en-US" dirty="0"/>
              <a:t> </a:t>
            </a:r>
            <a:r>
              <a:rPr lang="en-US" dirty="0" err="1"/>
              <a:t>S</a:t>
            </a:r>
            <a:r>
              <a:rPr lang="en-US" dirty="0"/>
              <a:t> C S </a:t>
            </a:r>
            <a:r>
              <a:rPr lang="en-US" dirty="0" err="1"/>
              <a:t>S</a:t>
            </a:r>
            <a:r>
              <a:rPr lang="en-US" dirty="0"/>
              <a:t> </a:t>
            </a:r>
            <a:r>
              <a:rPr lang="en-US" dirty="0" err="1"/>
              <a:t>S</a:t>
            </a:r>
            <a:r>
              <a:rPr lang="en-US" dirty="0"/>
              <a:t> </a:t>
            </a:r>
            <a:r>
              <a:rPr lang="en-US" dirty="0" err="1"/>
              <a:t>S</a:t>
            </a:r>
            <a:r>
              <a:rPr lang="en-US" dirty="0"/>
              <a:t> C S </a:t>
            </a:r>
            <a:r>
              <a:rPr lang="en-US" dirty="0" err="1"/>
              <a:t>S</a:t>
            </a:r>
            <a:r>
              <a:rPr lang="en-US" dirty="0"/>
              <a:t> </a:t>
            </a:r>
            <a:r>
              <a:rPr lang="en-US" dirty="0" err="1"/>
              <a:t>S</a:t>
            </a:r>
            <a:r>
              <a:rPr lang="en-US" dirty="0"/>
              <a:t> </a:t>
            </a:r>
            <a:endParaRPr lang="en-US" dirty="0" smtClean="0"/>
          </a:p>
          <a:p>
            <a:pPr marL="0" indent="0">
              <a:buNone/>
            </a:pPr>
            <a:r>
              <a:rPr lang="en-US" dirty="0"/>
              <a:t> </a:t>
            </a:r>
            <a:r>
              <a:rPr lang="en-US" dirty="0" smtClean="0"/>
              <a:t>   </a:t>
            </a:r>
            <a:r>
              <a:rPr lang="en-US" b="1" dirty="0" smtClean="0"/>
              <a:t>S </a:t>
            </a:r>
            <a:r>
              <a:rPr lang="en-US" b="1" dirty="0" err="1"/>
              <a:t>S</a:t>
            </a:r>
            <a:r>
              <a:rPr lang="en-US" dirty="0"/>
              <a:t> C </a:t>
            </a:r>
            <a:r>
              <a:rPr lang="en-US" b="1" dirty="0"/>
              <a:t>S </a:t>
            </a:r>
            <a:r>
              <a:rPr lang="en-US" b="1" dirty="0" err="1"/>
              <a:t>S</a:t>
            </a:r>
            <a:r>
              <a:rPr lang="en-US" b="1" dirty="0"/>
              <a:t> </a:t>
            </a:r>
            <a:r>
              <a:rPr lang="en-US" b="1" dirty="0" err="1"/>
              <a:t>S</a:t>
            </a:r>
            <a:r>
              <a:rPr lang="en-US" b="1" dirty="0"/>
              <a:t> </a:t>
            </a:r>
            <a:r>
              <a:rPr lang="en-US" b="1" dirty="0" err="1"/>
              <a:t>S</a:t>
            </a:r>
            <a:r>
              <a:rPr lang="en-US" b="1" dirty="0"/>
              <a:t> </a:t>
            </a:r>
            <a:r>
              <a:rPr lang="en-US" b="1" dirty="0" err="1"/>
              <a:t>S</a:t>
            </a:r>
            <a:r>
              <a:rPr lang="en-US" dirty="0"/>
              <a:t> </a:t>
            </a:r>
            <a:r>
              <a:rPr lang="en-US" b="1" dirty="0" err="1"/>
              <a:t>S</a:t>
            </a:r>
            <a:r>
              <a:rPr lang="en-US" b="1" dirty="0"/>
              <a:t> C S </a:t>
            </a:r>
            <a:r>
              <a:rPr lang="en-US" b="1" dirty="0" err="1"/>
              <a:t>S</a:t>
            </a:r>
            <a:r>
              <a:rPr lang="en-US" b="1" dirty="0"/>
              <a:t> </a:t>
            </a:r>
            <a:r>
              <a:rPr lang="en-US" b="1" dirty="0" err="1"/>
              <a:t>S</a:t>
            </a:r>
            <a:r>
              <a:rPr lang="en-US" b="1" dirty="0"/>
              <a:t> </a:t>
            </a:r>
            <a:r>
              <a:rPr lang="en-US" b="1" dirty="0" err="1"/>
              <a:t>S</a:t>
            </a:r>
            <a:r>
              <a:rPr lang="en-US" b="1" dirty="0"/>
              <a:t> </a:t>
            </a:r>
            <a:r>
              <a:rPr lang="en-US" b="1" dirty="0" err="1"/>
              <a:t>S</a:t>
            </a:r>
            <a:r>
              <a:rPr lang="en-US" b="1" dirty="0"/>
              <a:t> </a:t>
            </a:r>
            <a:r>
              <a:rPr lang="en-US" b="1" dirty="0" err="1"/>
              <a:t>S</a:t>
            </a:r>
            <a:r>
              <a:rPr lang="en-US" b="1" dirty="0"/>
              <a:t> </a:t>
            </a:r>
            <a:r>
              <a:rPr lang="en-US" b="1" dirty="0" err="1"/>
              <a:t>S</a:t>
            </a:r>
            <a:r>
              <a:rPr lang="en-US" b="1" dirty="0"/>
              <a:t> C </a:t>
            </a:r>
            <a:r>
              <a:rPr lang="en-US" dirty="0"/>
              <a:t/>
            </a:r>
            <a:br>
              <a:rPr lang="en-US" dirty="0"/>
            </a:br>
            <a:r>
              <a:rPr lang="en-US" dirty="0"/>
              <a:t>i.e., 15.</a:t>
            </a:r>
          </a:p>
          <a:p>
            <a:pPr marL="0" indent="0">
              <a:buNone/>
            </a:pPr>
            <a:endParaRPr lang="en-US" dirty="0"/>
          </a:p>
        </p:txBody>
      </p:sp>
    </p:spTree>
    <p:extLst>
      <p:ext uri="{BB962C8B-B14F-4D97-AF65-F5344CB8AC3E}">
        <p14:creationId xmlns="" xmlns:p14="http://schemas.microsoft.com/office/powerpoint/2010/main" val="1110199790"/>
      </p:ext>
    </p:extLst>
  </p:cSld>
  <p:clrMapOvr>
    <a:masterClrMapping/>
  </p:clrMapOvr>
  <mc:AlternateContent xmlns:mc="http://schemas.openxmlformats.org/markup-compatibility/2006">
    <mc:Choice xmlns=""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p:cTn id="16" dur="500" fill="hold"/>
                                        <p:tgtEl>
                                          <p:spTgt spid="5">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5">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500" fill="hold"/>
                                        <p:tgtEl>
                                          <p:spTgt spid="5">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5">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nodeType="clickEffect">
                                  <p:stCondLst>
                                    <p:cond delay="0"/>
                                  </p:stCondLst>
                                  <p:iterate type="lt">
                                    <p:tmPct val="10000"/>
                                  </p:iterate>
                                  <p:childTnLst>
                                    <p:set>
                                      <p:cBhvr>
                                        <p:cTn id="33" dur="1" fill="hold">
                                          <p:stCondLst>
                                            <p:cond delay="0"/>
                                          </p:stCondLst>
                                        </p:cTn>
                                        <p:tgtEl>
                                          <p:spTgt spid="5">
                                            <p:txEl>
                                              <p:pRg st="4" end="4"/>
                                            </p:txEl>
                                          </p:spTgt>
                                        </p:tgtEl>
                                        <p:attrNameLst>
                                          <p:attrName>style.visibility</p:attrName>
                                        </p:attrNameLst>
                                      </p:cBhvr>
                                      <p:to>
                                        <p:strVal val="visible"/>
                                      </p:to>
                                    </p:set>
                                    <p:anim calcmode="lin" valueType="num">
                                      <p:cBhvr>
                                        <p:cTn id="34" dur="500" fill="hold"/>
                                        <p:tgtEl>
                                          <p:spTgt spid="5">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5">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5">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5">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nodeType="clickEffect">
                                  <p:stCondLst>
                                    <p:cond delay="0"/>
                                  </p:stCondLst>
                                  <p:iterate type="lt">
                                    <p:tmPct val="10000"/>
                                  </p:iterate>
                                  <p:childTnLst>
                                    <p:set>
                                      <p:cBhvr>
                                        <p:cTn id="42" dur="1" fill="hold">
                                          <p:stCondLst>
                                            <p:cond delay="0"/>
                                          </p:stCondLst>
                                        </p:cTn>
                                        <p:tgtEl>
                                          <p:spTgt spid="5">
                                            <p:txEl>
                                              <p:pRg st="5" end="5"/>
                                            </p:txEl>
                                          </p:spTgt>
                                        </p:tgtEl>
                                        <p:attrNameLst>
                                          <p:attrName>style.visibility</p:attrName>
                                        </p:attrNameLst>
                                      </p:cBhvr>
                                      <p:to>
                                        <p:strVal val="visible"/>
                                      </p:to>
                                    </p:set>
                                    <p:anim calcmode="lin" valueType="num">
                                      <p:cBhvr>
                                        <p:cTn id="43" dur="500" fill="hold"/>
                                        <p:tgtEl>
                                          <p:spTgt spid="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5">
                                            <p:txEl>
                                              <p:pRg st="5" end="5"/>
                                            </p:txEl>
                                          </p:spTgt>
                                        </p:tgtEl>
                                        <p:attrNameLst>
                                          <p:attrName>ppt_y</p:attrName>
                                        </p:attrNameLst>
                                      </p:cBhvr>
                                      <p:tavLst>
                                        <p:tav tm="0">
                                          <p:val>
                                            <p:strVal val="#ppt_y"/>
                                          </p:val>
                                        </p:tav>
                                        <p:tav tm="100000">
                                          <p:val>
                                            <p:strVal val="#ppt_y"/>
                                          </p:val>
                                        </p:tav>
                                      </p:tavLst>
                                    </p:anim>
                                    <p:anim calcmode="lin" valueType="num">
                                      <p:cBhvr>
                                        <p:cTn id="45" dur="500" fill="hold"/>
                                        <p:tgtEl>
                                          <p:spTgt spid="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5">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nodeType="clickEffect">
                                  <p:stCondLst>
                                    <p:cond delay="0"/>
                                  </p:stCondLst>
                                  <p:iterate type="lt">
                                    <p:tmPct val="10000"/>
                                  </p:iterate>
                                  <p:childTnLst>
                                    <p:set>
                                      <p:cBhvr>
                                        <p:cTn id="51" dur="1" fill="hold">
                                          <p:stCondLst>
                                            <p:cond delay="0"/>
                                          </p:stCondLst>
                                        </p:cTn>
                                        <p:tgtEl>
                                          <p:spTgt spid="5">
                                            <p:txEl>
                                              <p:pRg st="6" end="6"/>
                                            </p:txEl>
                                          </p:spTgt>
                                        </p:tgtEl>
                                        <p:attrNameLst>
                                          <p:attrName>style.visibility</p:attrName>
                                        </p:attrNameLst>
                                      </p:cBhvr>
                                      <p:to>
                                        <p:strVal val="visible"/>
                                      </p:to>
                                    </p:set>
                                    <p:anim calcmode="lin" valueType="num">
                                      <p:cBhvr>
                                        <p:cTn id="52" dur="500" fill="hold"/>
                                        <p:tgtEl>
                                          <p:spTgt spid="5">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5">
                                            <p:txEl>
                                              <p:pRg st="6" end="6"/>
                                            </p:txEl>
                                          </p:spTgt>
                                        </p:tgtEl>
                                        <p:attrNameLst>
                                          <p:attrName>ppt_y</p:attrName>
                                        </p:attrNameLst>
                                      </p:cBhvr>
                                      <p:tavLst>
                                        <p:tav tm="0">
                                          <p:val>
                                            <p:strVal val="#ppt_y"/>
                                          </p:val>
                                        </p:tav>
                                        <p:tav tm="100000">
                                          <p:val>
                                            <p:strVal val="#ppt_y"/>
                                          </p:val>
                                        </p:tav>
                                      </p:tavLst>
                                    </p:anim>
                                    <p:anim calcmode="lin" valueType="num">
                                      <p:cBhvr>
                                        <p:cTn id="54" dur="500" fill="hold"/>
                                        <p:tgtEl>
                                          <p:spTgt spid="5">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5">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854" y="1475510"/>
            <a:ext cx="11940309" cy="5303981"/>
          </a:xfrm>
        </p:spPr>
        <p:txBody>
          <a:bodyPr>
            <a:normAutofit/>
          </a:bodyPr>
          <a:lstStyle/>
          <a:p>
            <a:pPr marL="0" indent="0">
              <a:buNone/>
            </a:pPr>
            <a:r>
              <a:rPr lang="en-US" dirty="0"/>
              <a:t>Type 2: Ranking Test:</a:t>
            </a:r>
          </a:p>
          <a:p>
            <a:pPr marL="0" indent="0">
              <a:buNone/>
            </a:pPr>
            <a:r>
              <a:rPr lang="en-US" dirty="0"/>
              <a:t>Problems: </a:t>
            </a:r>
          </a:p>
          <a:p>
            <a:pPr marL="0" lvl="0" indent="0">
              <a:buNone/>
            </a:pPr>
            <a:r>
              <a:rPr lang="en-US" dirty="0"/>
              <a:t>1) Rohan ranks 7</a:t>
            </a:r>
            <a:r>
              <a:rPr lang="en-US" baseline="30000" dirty="0"/>
              <a:t>th</a:t>
            </a:r>
            <a:r>
              <a:rPr lang="en-US" dirty="0"/>
              <a:t> from the top &amp; 26</a:t>
            </a:r>
            <a:r>
              <a:rPr lang="en-US" baseline="30000" dirty="0"/>
              <a:t>th</a:t>
            </a:r>
            <a:r>
              <a:rPr lang="en-US" dirty="0"/>
              <a:t> from the bottom in a class. How many students are there in a class?</a:t>
            </a:r>
          </a:p>
          <a:p>
            <a:pPr marL="914400" lvl="1" indent="-457200">
              <a:buFont typeface="+mj-lt"/>
              <a:buAutoNum type="alphaLcParenR"/>
            </a:pPr>
            <a:r>
              <a:rPr lang="en-US" dirty="0"/>
              <a:t>31</a:t>
            </a:r>
          </a:p>
          <a:p>
            <a:pPr marL="914400" lvl="1" indent="-457200">
              <a:buFont typeface="+mj-lt"/>
              <a:buAutoNum type="alphaLcParenR"/>
            </a:pPr>
            <a:r>
              <a:rPr lang="en-US" dirty="0"/>
              <a:t>32</a:t>
            </a:r>
          </a:p>
          <a:p>
            <a:pPr marL="914400" lvl="1" indent="-457200">
              <a:buFont typeface="+mj-lt"/>
              <a:buAutoNum type="alphaLcParenR"/>
            </a:pPr>
            <a:r>
              <a:rPr lang="en-US" dirty="0"/>
              <a:t>33</a:t>
            </a:r>
          </a:p>
          <a:p>
            <a:pPr marL="914400" lvl="1" indent="-457200">
              <a:buFont typeface="+mj-lt"/>
              <a:buAutoNum type="alphaLcParenR"/>
            </a:pPr>
            <a:r>
              <a:rPr lang="en-US" dirty="0"/>
              <a:t>34</a:t>
            </a:r>
          </a:p>
          <a:p>
            <a:pPr marL="0" indent="0">
              <a:buNone/>
            </a:pPr>
            <a:r>
              <a:rPr lang="en-US" dirty="0"/>
              <a:t>Sol) clearly the whole class consists of 6 students who have ranks higher than Rohan;</a:t>
            </a:r>
          </a:p>
          <a:p>
            <a:pPr marL="0" indent="0">
              <a:buNone/>
            </a:pPr>
            <a:r>
              <a:rPr lang="en-US" dirty="0"/>
              <a:t>25 students who have ranks lower than </a:t>
            </a:r>
            <a:r>
              <a:rPr lang="en-US" dirty="0" err="1"/>
              <a:t>rohan</a:t>
            </a:r>
            <a:r>
              <a:rPr lang="en-US" dirty="0"/>
              <a:t>. i.e., (25+1+6)=32 students. </a:t>
            </a:r>
          </a:p>
          <a:p>
            <a:pPr marL="457200" lvl="1" indent="0">
              <a:buNone/>
            </a:pPr>
            <a:endParaRPr lang="en-US" dirty="0"/>
          </a:p>
          <a:p>
            <a:pPr marL="0" indent="0">
              <a:buNone/>
            </a:pPr>
            <a:r>
              <a:rPr lang="en-US" dirty="0"/>
              <a:t>NOTE: </a:t>
            </a:r>
            <a:r>
              <a:rPr lang="en-US" b="1" dirty="0"/>
              <a:t>Total=Left+Right-1</a:t>
            </a:r>
          </a:p>
        </p:txBody>
      </p:sp>
    </p:spTree>
    <p:extLst>
      <p:ext uri="{BB962C8B-B14F-4D97-AF65-F5344CB8AC3E}">
        <p14:creationId xmlns="" xmlns:p14="http://schemas.microsoft.com/office/powerpoint/2010/main" val="338333090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1000"/>
                                        <p:tgtEl>
                                          <p:spTgt spid="3">
                                            <p:txEl>
                                              <p:pRg st="7" end="7"/>
                                            </p:txEl>
                                          </p:spTgt>
                                        </p:tgtEl>
                                      </p:cBhvr>
                                    </p:animEffect>
                                    <p:anim calcmode="lin" valueType="num">
                                      <p:cBhvr>
                                        <p:cTn id="2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1000"/>
                                        <p:tgtEl>
                                          <p:spTgt spid="3">
                                            <p:txEl>
                                              <p:pRg st="8" end="8"/>
                                            </p:txEl>
                                          </p:spTgt>
                                        </p:tgtEl>
                                      </p:cBhvr>
                                    </p:animEffect>
                                    <p:anim calcmode="lin" valueType="num">
                                      <p:cBhvr>
                                        <p:cTn id="2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1000"/>
                                        <p:tgtEl>
                                          <p:spTgt spid="3">
                                            <p:txEl>
                                              <p:pRg st="10" end="10"/>
                                            </p:txEl>
                                          </p:spTgt>
                                        </p:tgtEl>
                                      </p:cBhvr>
                                    </p:animEffect>
                                    <p:anim calcmode="lin" valueType="num">
                                      <p:cBhvr>
                                        <p:cTn id="3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909" y="1524001"/>
            <a:ext cx="11961091" cy="5334000"/>
          </a:xfrm>
        </p:spPr>
        <p:txBody>
          <a:bodyPr>
            <a:normAutofit fontScale="85000" lnSpcReduction="20000"/>
          </a:bodyPr>
          <a:lstStyle/>
          <a:p>
            <a:pPr marL="0" lvl="0" indent="0">
              <a:buNone/>
            </a:pPr>
            <a:r>
              <a:rPr lang="en-US" dirty="0"/>
              <a:t>2) </a:t>
            </a:r>
            <a:r>
              <a:rPr lang="en-US" dirty="0" err="1"/>
              <a:t>Manik</a:t>
            </a:r>
            <a:r>
              <a:rPr lang="en-US" dirty="0"/>
              <a:t> is 14</a:t>
            </a:r>
            <a:r>
              <a:rPr lang="en-US" baseline="30000" dirty="0"/>
              <a:t>th</a:t>
            </a:r>
            <a:r>
              <a:rPr lang="en-US" dirty="0"/>
              <a:t> from the right end in a row of 40 boys. What is his position form the left end?</a:t>
            </a:r>
          </a:p>
          <a:p>
            <a:pPr marL="914400" lvl="1" indent="-457200">
              <a:buFont typeface="+mj-lt"/>
              <a:buAutoNum type="alphaLcParenR"/>
            </a:pPr>
            <a:r>
              <a:rPr lang="en-US" dirty="0"/>
              <a:t>24</a:t>
            </a:r>
            <a:r>
              <a:rPr lang="en-US" baseline="30000" dirty="0"/>
              <a:t>th</a:t>
            </a:r>
            <a:endParaRPr lang="en-US" dirty="0"/>
          </a:p>
          <a:p>
            <a:pPr marL="914400" lvl="1" indent="-457200">
              <a:buFont typeface="+mj-lt"/>
              <a:buAutoNum type="alphaLcParenR"/>
            </a:pPr>
            <a:r>
              <a:rPr lang="en-US" dirty="0"/>
              <a:t>25</a:t>
            </a:r>
            <a:r>
              <a:rPr lang="en-US" baseline="30000" dirty="0"/>
              <a:t>th</a:t>
            </a:r>
            <a:endParaRPr lang="en-US" dirty="0"/>
          </a:p>
          <a:p>
            <a:pPr marL="914400" lvl="1" indent="-457200">
              <a:buFont typeface="+mj-lt"/>
              <a:buAutoNum type="alphaLcParenR"/>
            </a:pPr>
            <a:r>
              <a:rPr lang="en-US" dirty="0"/>
              <a:t>26</a:t>
            </a:r>
            <a:r>
              <a:rPr lang="en-US" baseline="30000" dirty="0"/>
              <a:t>th</a:t>
            </a:r>
            <a:endParaRPr lang="en-US" dirty="0"/>
          </a:p>
          <a:p>
            <a:pPr marL="914400" lvl="1" indent="-457200">
              <a:buFont typeface="+mj-lt"/>
              <a:buAutoNum type="alphaLcParenR"/>
            </a:pPr>
            <a:r>
              <a:rPr lang="en-US" dirty="0"/>
              <a:t>27</a:t>
            </a:r>
            <a:r>
              <a:rPr lang="en-US" baseline="30000" dirty="0"/>
              <a:t>th</a:t>
            </a:r>
            <a:endParaRPr lang="en-US" dirty="0"/>
          </a:p>
          <a:p>
            <a:pPr marL="914400" lvl="1" indent="-457200">
              <a:buFont typeface="+mj-lt"/>
              <a:buAutoNum type="alphaLcParenR"/>
            </a:pPr>
            <a:r>
              <a:rPr lang="en-US" dirty="0"/>
              <a:t>None of these</a:t>
            </a:r>
          </a:p>
          <a:p>
            <a:r>
              <a:rPr lang="en-US" dirty="0"/>
              <a:t>Sol) clearly no. of boys towards the left of </a:t>
            </a:r>
            <a:r>
              <a:rPr lang="en-US" dirty="0" err="1"/>
              <a:t>manik</a:t>
            </a:r>
            <a:r>
              <a:rPr lang="en-US" dirty="0"/>
              <a:t> = 40-14 = 26</a:t>
            </a:r>
          </a:p>
          <a:p>
            <a:r>
              <a:rPr lang="en-US" dirty="0"/>
              <a:t>So </a:t>
            </a:r>
            <a:r>
              <a:rPr lang="en-US" dirty="0" err="1"/>
              <a:t>manik</a:t>
            </a:r>
            <a:r>
              <a:rPr lang="en-US" dirty="0"/>
              <a:t> is 27</a:t>
            </a:r>
            <a:r>
              <a:rPr lang="en-US" baseline="30000" dirty="0"/>
              <a:t>th</a:t>
            </a:r>
            <a:r>
              <a:rPr lang="en-US" dirty="0"/>
              <a:t> from the left end. </a:t>
            </a:r>
          </a:p>
          <a:p>
            <a:pPr marL="0" indent="0">
              <a:buNone/>
            </a:pPr>
            <a:endParaRPr lang="en-US" dirty="0"/>
          </a:p>
          <a:p>
            <a:pPr marL="0" lvl="0" indent="0">
              <a:buNone/>
            </a:pPr>
            <a:r>
              <a:rPr lang="en-US" dirty="0"/>
              <a:t>3) In a row of boys facing the North, A is 16</a:t>
            </a:r>
            <a:r>
              <a:rPr lang="en-US" baseline="30000" dirty="0"/>
              <a:t>th</a:t>
            </a:r>
            <a:r>
              <a:rPr lang="en-US" dirty="0"/>
              <a:t> from the left end and C is 16</a:t>
            </a:r>
            <a:r>
              <a:rPr lang="en-US" baseline="30000" dirty="0"/>
              <a:t>th</a:t>
            </a:r>
            <a:r>
              <a:rPr lang="en-US" dirty="0"/>
              <a:t> from the right end. B, who is 4</a:t>
            </a:r>
            <a:r>
              <a:rPr lang="en-US" baseline="30000" dirty="0"/>
              <a:t>th</a:t>
            </a:r>
            <a:r>
              <a:rPr lang="en-US" dirty="0"/>
              <a:t> to the right of A, is 5</a:t>
            </a:r>
            <a:r>
              <a:rPr lang="en-US" baseline="30000" dirty="0"/>
              <a:t>th</a:t>
            </a:r>
            <a:r>
              <a:rPr lang="en-US" dirty="0"/>
              <a:t> to the left of C in the row. How many boys are there in the row?</a:t>
            </a:r>
          </a:p>
          <a:p>
            <a:pPr marL="914400" lvl="1" indent="-457200">
              <a:buFont typeface="+mj-lt"/>
              <a:buAutoNum type="alphaLcParenR"/>
            </a:pPr>
            <a:r>
              <a:rPr lang="en-US" dirty="0"/>
              <a:t>39</a:t>
            </a:r>
          </a:p>
          <a:p>
            <a:pPr marL="914400" lvl="1" indent="-457200">
              <a:buFont typeface="+mj-lt"/>
              <a:buAutoNum type="alphaLcParenR"/>
            </a:pPr>
            <a:r>
              <a:rPr lang="en-US" dirty="0"/>
              <a:t>40</a:t>
            </a:r>
          </a:p>
          <a:p>
            <a:pPr marL="914400" lvl="1" indent="-457200">
              <a:buFont typeface="+mj-lt"/>
              <a:buAutoNum type="alphaLcParenR"/>
            </a:pPr>
            <a:r>
              <a:rPr lang="en-US" dirty="0"/>
              <a:t>41</a:t>
            </a:r>
          </a:p>
          <a:p>
            <a:pPr marL="914400" lvl="1" indent="-457200">
              <a:buFont typeface="+mj-lt"/>
              <a:buAutoNum type="alphaLcParenR"/>
            </a:pPr>
            <a:r>
              <a:rPr lang="en-US" dirty="0"/>
              <a:t>42</a:t>
            </a:r>
          </a:p>
          <a:p>
            <a:pPr marL="914400" lvl="1" indent="-457200">
              <a:buFont typeface="+mj-lt"/>
              <a:buAutoNum type="alphaLcParenR"/>
            </a:pPr>
            <a:r>
              <a:rPr lang="en-US" dirty="0"/>
              <a:t>None of these</a:t>
            </a:r>
          </a:p>
          <a:p>
            <a:r>
              <a:rPr lang="en-US" dirty="0"/>
              <a:t>Sol) clearly according to the given conditions, there are 15 boys to the left of A, as well as to the right of C. Also, B lies between A &amp; C such that there are 3 boys between A &amp; B; and 4 boys between B &amp; C.</a:t>
            </a:r>
          </a:p>
          <a:p>
            <a:r>
              <a:rPr lang="en-US" dirty="0"/>
              <a:t>So, the number of boys in the row = 15+1+3+4+1+1+15 = 40</a:t>
            </a:r>
          </a:p>
          <a:p>
            <a:pPr marL="0" indent="0">
              <a:buNone/>
            </a:pPr>
            <a:endParaRPr lang="en-US" dirty="0"/>
          </a:p>
        </p:txBody>
      </p:sp>
    </p:spTree>
    <p:extLst>
      <p:ext uri="{BB962C8B-B14F-4D97-AF65-F5344CB8AC3E}">
        <p14:creationId xmlns="" xmlns:p14="http://schemas.microsoft.com/office/powerpoint/2010/main" val="3949852353"/>
      </p:ext>
    </p:extLst>
  </p:cSld>
  <p:clrMapOvr>
    <a:masterClrMapping/>
  </p:clrMapOvr>
  <mc:AlternateContent xmlns:mc="http://schemas.openxmlformats.org/markup-compatibility/2006">
    <mc:Choice xmlns=""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Effect transition="in" filter="fade">
                                      <p:cBhvr>
                                        <p:cTn id="67" dur="500"/>
                                        <p:tgtEl>
                                          <p:spTgt spid="3">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4" end="14"/>
                                            </p:txEl>
                                          </p:spTgt>
                                        </p:tgtEl>
                                        <p:attrNameLst>
                                          <p:attrName>style.visibility</p:attrName>
                                        </p:attrNameLst>
                                      </p:cBhvr>
                                      <p:to>
                                        <p:strVal val="visible"/>
                                      </p:to>
                                    </p:set>
                                    <p:animEffect transition="in" filter="fade">
                                      <p:cBhvr>
                                        <p:cTn id="72" dur="500"/>
                                        <p:tgtEl>
                                          <p:spTgt spid="3">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5" end="15"/>
                                            </p:txEl>
                                          </p:spTgt>
                                        </p:tgtEl>
                                        <p:attrNameLst>
                                          <p:attrName>style.visibility</p:attrName>
                                        </p:attrNameLst>
                                      </p:cBhvr>
                                      <p:to>
                                        <p:strVal val="visible"/>
                                      </p:to>
                                    </p:set>
                                    <p:animEffect transition="in" filter="fade">
                                      <p:cBhvr>
                                        <p:cTn id="77" dur="500"/>
                                        <p:tgtEl>
                                          <p:spTgt spid="3">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6" end="16"/>
                                            </p:txEl>
                                          </p:spTgt>
                                        </p:tgtEl>
                                        <p:attrNameLst>
                                          <p:attrName>style.visibility</p:attrName>
                                        </p:attrNameLst>
                                      </p:cBhvr>
                                      <p:to>
                                        <p:strVal val="visible"/>
                                      </p:to>
                                    </p:set>
                                    <p:animEffect transition="in" filter="fade">
                                      <p:cBhvr>
                                        <p:cTn id="82"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309" y="1348509"/>
            <a:ext cx="11961091" cy="5394035"/>
          </a:xfrm>
        </p:spPr>
        <p:txBody>
          <a:bodyPr>
            <a:normAutofit/>
          </a:bodyPr>
          <a:lstStyle/>
          <a:p>
            <a:pPr marL="0" indent="0">
              <a:buNone/>
            </a:pPr>
            <a:r>
              <a:rPr lang="en-US" dirty="0"/>
              <a:t>Type 3: Time sequence Test</a:t>
            </a:r>
          </a:p>
          <a:p>
            <a:pPr marL="0" lvl="0" indent="0">
              <a:buNone/>
            </a:pPr>
            <a:r>
              <a:rPr lang="en-US" dirty="0"/>
              <a:t>1) Satish remembers that his brother’s birthday is after 15</a:t>
            </a:r>
            <a:r>
              <a:rPr lang="en-US" baseline="30000" dirty="0"/>
              <a:t>th</a:t>
            </a:r>
            <a:r>
              <a:rPr lang="en-US" dirty="0"/>
              <a:t> but before 18</a:t>
            </a:r>
            <a:r>
              <a:rPr lang="en-US" baseline="30000" dirty="0"/>
              <a:t>th</a:t>
            </a:r>
            <a:r>
              <a:rPr lang="en-US" dirty="0"/>
              <a:t> of February where as his sister Kajal remembers that her brother’s birthday is after 16</a:t>
            </a:r>
            <a:r>
              <a:rPr lang="en-US" baseline="30000" dirty="0"/>
              <a:t>th</a:t>
            </a:r>
            <a:r>
              <a:rPr lang="en-US" dirty="0"/>
              <a:t> but before19</a:t>
            </a:r>
            <a:r>
              <a:rPr lang="en-US" baseline="30000" dirty="0"/>
              <a:t>th</a:t>
            </a:r>
            <a:r>
              <a:rPr lang="en-US" dirty="0"/>
              <a:t> of February. On which day in February is Satish’s brother’s birthday</a:t>
            </a:r>
          </a:p>
          <a:p>
            <a:pPr marL="914400" lvl="1" indent="-457200">
              <a:buFont typeface="+mj-lt"/>
              <a:buAutoNum type="alphaLcParenR"/>
            </a:pPr>
            <a:r>
              <a:rPr lang="en-US" dirty="0"/>
              <a:t>16</a:t>
            </a:r>
            <a:r>
              <a:rPr lang="en-US" baseline="30000" dirty="0"/>
              <a:t>th</a:t>
            </a:r>
            <a:r>
              <a:rPr lang="en-US" dirty="0"/>
              <a:t> </a:t>
            </a:r>
          </a:p>
          <a:p>
            <a:pPr marL="914400" lvl="1" indent="-457200">
              <a:buFont typeface="+mj-lt"/>
              <a:buAutoNum type="alphaLcParenR"/>
            </a:pPr>
            <a:r>
              <a:rPr lang="en-US" dirty="0"/>
              <a:t>17</a:t>
            </a:r>
            <a:r>
              <a:rPr lang="en-US" baseline="30000" dirty="0"/>
              <a:t>th</a:t>
            </a:r>
            <a:r>
              <a:rPr lang="en-US" dirty="0"/>
              <a:t> </a:t>
            </a:r>
          </a:p>
          <a:p>
            <a:pPr marL="914400" lvl="1" indent="-457200">
              <a:buFont typeface="+mj-lt"/>
              <a:buAutoNum type="alphaLcParenR"/>
            </a:pPr>
            <a:r>
              <a:rPr lang="en-US" dirty="0"/>
              <a:t>18</a:t>
            </a:r>
            <a:r>
              <a:rPr lang="en-US" baseline="30000" dirty="0"/>
              <a:t>th</a:t>
            </a:r>
            <a:r>
              <a:rPr lang="en-US" dirty="0"/>
              <a:t> </a:t>
            </a:r>
          </a:p>
          <a:p>
            <a:pPr marL="914400" lvl="1" indent="-457200">
              <a:buFont typeface="+mj-lt"/>
              <a:buAutoNum type="alphaLcParenR"/>
            </a:pPr>
            <a:r>
              <a:rPr lang="en-US" dirty="0"/>
              <a:t>19</a:t>
            </a:r>
            <a:r>
              <a:rPr lang="en-US" baseline="30000" dirty="0"/>
              <a:t>th</a:t>
            </a:r>
            <a:endParaRPr lang="en-US" dirty="0"/>
          </a:p>
          <a:p>
            <a:pPr marL="914400" lvl="1" indent="-457200">
              <a:buFont typeface="+mj-lt"/>
              <a:buAutoNum type="alphaLcParenR"/>
            </a:pPr>
            <a:r>
              <a:rPr lang="en-US" dirty="0"/>
              <a:t>None of these</a:t>
            </a:r>
          </a:p>
          <a:p>
            <a:pPr marL="0" indent="0">
              <a:buNone/>
            </a:pPr>
            <a:r>
              <a:rPr lang="en-US" dirty="0"/>
              <a:t>Sol) According to </a:t>
            </a:r>
            <a:r>
              <a:rPr lang="en-US" dirty="0" err="1"/>
              <a:t>sathish</a:t>
            </a:r>
            <a:r>
              <a:rPr lang="en-US" dirty="0"/>
              <a:t> the brothers birthday is on one of the days among 16</a:t>
            </a:r>
            <a:r>
              <a:rPr lang="en-US" baseline="30000" dirty="0"/>
              <a:t>th</a:t>
            </a:r>
            <a:r>
              <a:rPr lang="en-US" dirty="0"/>
              <a:t> &amp; 17</a:t>
            </a:r>
            <a:r>
              <a:rPr lang="en-US" baseline="30000" dirty="0"/>
              <a:t>th</a:t>
            </a:r>
            <a:r>
              <a:rPr lang="en-US" dirty="0"/>
              <a:t> February.</a:t>
            </a:r>
          </a:p>
          <a:p>
            <a:pPr marL="0" indent="0">
              <a:buNone/>
            </a:pPr>
            <a:r>
              <a:rPr lang="en-US" dirty="0"/>
              <a:t>According to </a:t>
            </a:r>
            <a:r>
              <a:rPr lang="en-US" dirty="0" err="1"/>
              <a:t>Kajal</a:t>
            </a:r>
            <a:r>
              <a:rPr lang="en-US" dirty="0"/>
              <a:t>, the brother’s birthday is o one of the days among 17</a:t>
            </a:r>
            <a:r>
              <a:rPr lang="en-US" baseline="30000" dirty="0"/>
              <a:t>th</a:t>
            </a:r>
            <a:r>
              <a:rPr lang="en-US" dirty="0"/>
              <a:t> &amp; 18</a:t>
            </a:r>
            <a:r>
              <a:rPr lang="en-US" baseline="30000" dirty="0"/>
              <a:t>th</a:t>
            </a:r>
            <a:r>
              <a:rPr lang="en-US" dirty="0"/>
              <a:t> February.</a:t>
            </a:r>
          </a:p>
          <a:p>
            <a:pPr marL="0" indent="0">
              <a:buNone/>
            </a:pPr>
            <a:r>
              <a:rPr lang="en-US" dirty="0"/>
              <a:t>Clearly, </a:t>
            </a:r>
            <a:r>
              <a:rPr lang="en-US" dirty="0" err="1"/>
              <a:t>sathish’s</a:t>
            </a:r>
            <a:r>
              <a:rPr lang="en-US" dirty="0"/>
              <a:t> brother’s birthday is on the day common to both the groups, i.e., 17</a:t>
            </a:r>
            <a:r>
              <a:rPr lang="en-US" baseline="30000" dirty="0"/>
              <a:t>th</a:t>
            </a:r>
            <a:r>
              <a:rPr lang="en-US" dirty="0"/>
              <a:t> February.</a:t>
            </a:r>
          </a:p>
        </p:txBody>
      </p:sp>
    </p:spTree>
    <p:extLst>
      <p:ext uri="{BB962C8B-B14F-4D97-AF65-F5344CB8AC3E}">
        <p14:creationId xmlns="" xmlns:p14="http://schemas.microsoft.com/office/powerpoint/2010/main" val="2116521076"/>
      </p:ext>
    </p:extLst>
  </p:cSld>
  <p:clrMapOvr>
    <a:masterClrMapping/>
  </p:clrMapOvr>
  <mc:AlternateContent xmlns:mc="http://schemas.openxmlformats.org/markup-compatibility/2006">
    <mc:Choice xmlns=""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 y="1433985"/>
            <a:ext cx="11998036" cy="5394035"/>
          </a:xfrm>
        </p:spPr>
        <p:txBody>
          <a:bodyPr>
            <a:normAutofit fontScale="85000" lnSpcReduction="20000"/>
          </a:bodyPr>
          <a:lstStyle/>
          <a:p>
            <a:pPr marL="0" lvl="0" indent="0">
              <a:buNone/>
            </a:pPr>
            <a:r>
              <a:rPr lang="en-US" dirty="0"/>
              <a:t>2) A bus for Delhi leaves every 30 minutes from a bus stand. An enquiry clerk told a passenger that the bus had already left ten minutes ago and the next bus will leaves at 9:35am. At what time did the enquiry clerk give this information to the passenger?</a:t>
            </a:r>
          </a:p>
          <a:p>
            <a:pPr marL="914400" lvl="1" indent="-457200">
              <a:buFont typeface="+mj-lt"/>
              <a:buAutoNum type="alphaLcParenR"/>
            </a:pPr>
            <a:r>
              <a:rPr lang="en-US" dirty="0"/>
              <a:t>9:10 am </a:t>
            </a:r>
          </a:p>
          <a:p>
            <a:pPr marL="914400" lvl="1" indent="-457200">
              <a:buFont typeface="+mj-lt"/>
              <a:buAutoNum type="alphaLcParenR"/>
            </a:pPr>
            <a:r>
              <a:rPr lang="en-US" dirty="0"/>
              <a:t>8:55am</a:t>
            </a:r>
          </a:p>
          <a:p>
            <a:pPr marL="914400" lvl="1" indent="-457200">
              <a:buFont typeface="+mj-lt"/>
              <a:buAutoNum type="alphaLcParenR"/>
            </a:pPr>
            <a:r>
              <a:rPr lang="en-US" dirty="0"/>
              <a:t>9:08am</a:t>
            </a:r>
          </a:p>
          <a:p>
            <a:pPr marL="914400" lvl="1" indent="-457200">
              <a:buFont typeface="+mj-lt"/>
              <a:buAutoNum type="alphaLcParenR"/>
            </a:pPr>
            <a:r>
              <a:rPr lang="en-US" dirty="0"/>
              <a:t>9:05am</a:t>
            </a:r>
          </a:p>
          <a:p>
            <a:pPr marL="914400" lvl="1" indent="-457200">
              <a:buFont typeface="+mj-lt"/>
              <a:buAutoNum type="alphaLcParenR"/>
            </a:pPr>
            <a:r>
              <a:rPr lang="en-US" dirty="0"/>
              <a:t>9:15am</a:t>
            </a:r>
          </a:p>
          <a:p>
            <a:pPr marL="0" indent="0">
              <a:buNone/>
            </a:pPr>
            <a:r>
              <a:rPr lang="en-US" dirty="0"/>
              <a:t>Sol) The next bus will leave at 9:35am. This means that the previous bus had left at 9:05am. But it happened 10minutes before the clerk gave the information to the passenger. Thus, the enquiry clerk gave the information at 9:15am.</a:t>
            </a:r>
          </a:p>
          <a:p>
            <a:pPr marL="0" indent="0">
              <a:buNone/>
            </a:pPr>
            <a:endParaRPr lang="en-US" dirty="0"/>
          </a:p>
          <a:p>
            <a:pPr marL="0" lvl="0" indent="0">
              <a:buNone/>
            </a:pPr>
            <a:r>
              <a:rPr lang="en-US" dirty="0"/>
              <a:t>3) If the 7</a:t>
            </a:r>
            <a:r>
              <a:rPr lang="en-US" baseline="30000" dirty="0"/>
              <a:t>th</a:t>
            </a:r>
            <a:r>
              <a:rPr lang="en-US" dirty="0"/>
              <a:t> day of a month is 3 days earlier than Friday. What day will it be on the 19</a:t>
            </a:r>
            <a:r>
              <a:rPr lang="en-US" baseline="30000" dirty="0"/>
              <a:t>th</a:t>
            </a:r>
            <a:r>
              <a:rPr lang="en-US" dirty="0"/>
              <a:t> day of the month?</a:t>
            </a:r>
          </a:p>
          <a:p>
            <a:pPr marL="914400" lvl="1" indent="-457200">
              <a:buFont typeface="+mj-lt"/>
              <a:buAutoNum type="alphaLcParenR"/>
            </a:pPr>
            <a:r>
              <a:rPr lang="en-US" dirty="0"/>
              <a:t>Sunday</a:t>
            </a:r>
          </a:p>
          <a:p>
            <a:pPr marL="914400" lvl="1" indent="-457200">
              <a:buFont typeface="+mj-lt"/>
              <a:buAutoNum type="alphaLcParenR"/>
            </a:pPr>
            <a:r>
              <a:rPr lang="en-US" dirty="0"/>
              <a:t>Monday</a:t>
            </a:r>
          </a:p>
          <a:p>
            <a:pPr marL="914400" lvl="1" indent="-457200">
              <a:buFont typeface="+mj-lt"/>
              <a:buAutoNum type="alphaLcParenR"/>
            </a:pPr>
            <a:r>
              <a:rPr lang="en-US" dirty="0"/>
              <a:t>Wednesday</a:t>
            </a:r>
          </a:p>
          <a:p>
            <a:pPr marL="914400" lvl="1" indent="-457200">
              <a:buFont typeface="+mj-lt"/>
              <a:buAutoNum type="alphaLcParenR"/>
            </a:pPr>
            <a:r>
              <a:rPr lang="en-US" dirty="0"/>
              <a:t>Friday</a:t>
            </a:r>
          </a:p>
          <a:p>
            <a:pPr marL="0" indent="0">
              <a:buNone/>
            </a:pPr>
            <a:r>
              <a:rPr lang="en-US" dirty="0"/>
              <a:t>Sol) As mentioned the 7</a:t>
            </a:r>
            <a:r>
              <a:rPr lang="en-US" baseline="30000" dirty="0"/>
              <a:t>th</a:t>
            </a:r>
            <a:r>
              <a:rPr lang="en-US" dirty="0"/>
              <a:t> day of the month is 3 days earlier than Friday, which is Tuesday. So, the 14</a:t>
            </a:r>
            <a:r>
              <a:rPr lang="en-US" baseline="30000" dirty="0"/>
              <a:t>th</a:t>
            </a:r>
            <a:r>
              <a:rPr lang="en-US" dirty="0"/>
              <a:t> day is also Tuesday. Thus, the 19</a:t>
            </a:r>
            <a:r>
              <a:rPr lang="en-US" baseline="30000" dirty="0"/>
              <a:t>th</a:t>
            </a:r>
            <a:r>
              <a:rPr lang="en-US" dirty="0"/>
              <a:t> day is Sunday.</a:t>
            </a:r>
          </a:p>
        </p:txBody>
      </p:sp>
    </p:spTree>
    <p:extLst>
      <p:ext uri="{BB962C8B-B14F-4D97-AF65-F5344CB8AC3E}">
        <p14:creationId xmlns="" xmlns:p14="http://schemas.microsoft.com/office/powerpoint/2010/main" val="149448244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p:cTn id="56"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57"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58" dur="1000"/>
                                        <p:tgtEl>
                                          <p:spTgt spid="3">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p:cTn id="63"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64"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65" dur="1000"/>
                                        <p:tgtEl>
                                          <p:spTgt spid="3">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 calcmode="lin" valueType="num">
                                      <p:cBhvr>
                                        <p:cTn id="70" dur="1000" fill="hold"/>
                                        <p:tgtEl>
                                          <p:spTgt spid="3">
                                            <p:txEl>
                                              <p:pRg st="10" end="10"/>
                                            </p:txEl>
                                          </p:spTgt>
                                        </p:tgtEl>
                                        <p:attrNameLst>
                                          <p:attrName>ppt_w</p:attrName>
                                        </p:attrNameLst>
                                      </p:cBhvr>
                                      <p:tavLst>
                                        <p:tav tm="0">
                                          <p:val>
                                            <p:strVal val="#ppt_w*0.70"/>
                                          </p:val>
                                        </p:tav>
                                        <p:tav tm="100000">
                                          <p:val>
                                            <p:strVal val="#ppt_w"/>
                                          </p:val>
                                        </p:tav>
                                      </p:tavLst>
                                    </p:anim>
                                    <p:anim calcmode="lin" valueType="num">
                                      <p:cBhvr>
                                        <p:cTn id="71" dur="1000" fill="hold"/>
                                        <p:tgtEl>
                                          <p:spTgt spid="3">
                                            <p:txEl>
                                              <p:pRg st="10" end="10"/>
                                            </p:txEl>
                                          </p:spTgt>
                                        </p:tgtEl>
                                        <p:attrNameLst>
                                          <p:attrName>ppt_h</p:attrName>
                                        </p:attrNameLst>
                                      </p:cBhvr>
                                      <p:tavLst>
                                        <p:tav tm="0">
                                          <p:val>
                                            <p:strVal val="#ppt_h"/>
                                          </p:val>
                                        </p:tav>
                                        <p:tav tm="100000">
                                          <p:val>
                                            <p:strVal val="#ppt_h"/>
                                          </p:val>
                                        </p:tav>
                                      </p:tavLst>
                                    </p:anim>
                                    <p:animEffect transition="in" filter="fade">
                                      <p:cBhvr>
                                        <p:cTn id="72" dur="1000"/>
                                        <p:tgtEl>
                                          <p:spTgt spid="3">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 calcmode="lin" valueType="num">
                                      <p:cBhvr>
                                        <p:cTn id="77" dur="1000" fill="hold"/>
                                        <p:tgtEl>
                                          <p:spTgt spid="3">
                                            <p:txEl>
                                              <p:pRg st="11" end="11"/>
                                            </p:txEl>
                                          </p:spTgt>
                                        </p:tgtEl>
                                        <p:attrNameLst>
                                          <p:attrName>ppt_w</p:attrName>
                                        </p:attrNameLst>
                                      </p:cBhvr>
                                      <p:tavLst>
                                        <p:tav tm="0">
                                          <p:val>
                                            <p:strVal val="#ppt_w*0.70"/>
                                          </p:val>
                                        </p:tav>
                                        <p:tav tm="100000">
                                          <p:val>
                                            <p:strVal val="#ppt_w"/>
                                          </p:val>
                                        </p:tav>
                                      </p:tavLst>
                                    </p:anim>
                                    <p:anim calcmode="lin" valueType="num">
                                      <p:cBhvr>
                                        <p:cTn id="78" dur="1000" fill="hold"/>
                                        <p:tgtEl>
                                          <p:spTgt spid="3">
                                            <p:txEl>
                                              <p:pRg st="11" end="11"/>
                                            </p:txEl>
                                          </p:spTgt>
                                        </p:tgtEl>
                                        <p:attrNameLst>
                                          <p:attrName>ppt_h</p:attrName>
                                        </p:attrNameLst>
                                      </p:cBhvr>
                                      <p:tavLst>
                                        <p:tav tm="0">
                                          <p:val>
                                            <p:strVal val="#ppt_h"/>
                                          </p:val>
                                        </p:tav>
                                        <p:tav tm="100000">
                                          <p:val>
                                            <p:strVal val="#ppt_h"/>
                                          </p:val>
                                        </p:tav>
                                      </p:tavLst>
                                    </p:anim>
                                    <p:animEffect transition="in" filter="fade">
                                      <p:cBhvr>
                                        <p:cTn id="79" dur="1000"/>
                                        <p:tgtEl>
                                          <p:spTgt spid="3">
                                            <p:txEl>
                                              <p:pRg st="11" end="1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3">
                                            <p:txEl>
                                              <p:pRg st="12" end="12"/>
                                            </p:txEl>
                                          </p:spTgt>
                                        </p:tgtEl>
                                        <p:attrNameLst>
                                          <p:attrName>style.visibility</p:attrName>
                                        </p:attrNameLst>
                                      </p:cBhvr>
                                      <p:to>
                                        <p:strVal val="visible"/>
                                      </p:to>
                                    </p:set>
                                    <p:anim calcmode="lin" valueType="num">
                                      <p:cBhvr>
                                        <p:cTn id="84" dur="1000" fill="hold"/>
                                        <p:tgtEl>
                                          <p:spTgt spid="3">
                                            <p:txEl>
                                              <p:pRg st="12" end="12"/>
                                            </p:txEl>
                                          </p:spTgt>
                                        </p:tgtEl>
                                        <p:attrNameLst>
                                          <p:attrName>ppt_w</p:attrName>
                                        </p:attrNameLst>
                                      </p:cBhvr>
                                      <p:tavLst>
                                        <p:tav tm="0">
                                          <p:val>
                                            <p:strVal val="#ppt_w*0.70"/>
                                          </p:val>
                                        </p:tav>
                                        <p:tav tm="100000">
                                          <p:val>
                                            <p:strVal val="#ppt_w"/>
                                          </p:val>
                                        </p:tav>
                                      </p:tavLst>
                                    </p:anim>
                                    <p:anim calcmode="lin" valueType="num">
                                      <p:cBhvr>
                                        <p:cTn id="85" dur="1000" fill="hold"/>
                                        <p:tgtEl>
                                          <p:spTgt spid="3">
                                            <p:txEl>
                                              <p:pRg st="12" end="12"/>
                                            </p:txEl>
                                          </p:spTgt>
                                        </p:tgtEl>
                                        <p:attrNameLst>
                                          <p:attrName>ppt_h</p:attrName>
                                        </p:attrNameLst>
                                      </p:cBhvr>
                                      <p:tavLst>
                                        <p:tav tm="0">
                                          <p:val>
                                            <p:strVal val="#ppt_h"/>
                                          </p:val>
                                        </p:tav>
                                        <p:tav tm="100000">
                                          <p:val>
                                            <p:strVal val="#ppt_h"/>
                                          </p:val>
                                        </p:tav>
                                      </p:tavLst>
                                    </p:anim>
                                    <p:animEffect transition="in" filter="fade">
                                      <p:cBhvr>
                                        <p:cTn id="86" dur="1000"/>
                                        <p:tgtEl>
                                          <p:spTgt spid="3">
                                            <p:txEl>
                                              <p:pRg st="12" end="12"/>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3">
                                            <p:txEl>
                                              <p:pRg st="13" end="13"/>
                                            </p:txEl>
                                          </p:spTgt>
                                        </p:tgtEl>
                                        <p:attrNameLst>
                                          <p:attrName>style.visibility</p:attrName>
                                        </p:attrNameLst>
                                      </p:cBhvr>
                                      <p:to>
                                        <p:strVal val="visible"/>
                                      </p:to>
                                    </p:set>
                                    <p:anim calcmode="lin" valueType="num">
                                      <p:cBhvr>
                                        <p:cTn id="91" dur="1000" fill="hold"/>
                                        <p:tgtEl>
                                          <p:spTgt spid="3">
                                            <p:txEl>
                                              <p:pRg st="13" end="13"/>
                                            </p:txEl>
                                          </p:spTgt>
                                        </p:tgtEl>
                                        <p:attrNameLst>
                                          <p:attrName>ppt_w</p:attrName>
                                        </p:attrNameLst>
                                      </p:cBhvr>
                                      <p:tavLst>
                                        <p:tav tm="0">
                                          <p:val>
                                            <p:strVal val="#ppt_w*0.70"/>
                                          </p:val>
                                        </p:tav>
                                        <p:tav tm="100000">
                                          <p:val>
                                            <p:strVal val="#ppt_w"/>
                                          </p:val>
                                        </p:tav>
                                      </p:tavLst>
                                    </p:anim>
                                    <p:anim calcmode="lin" valueType="num">
                                      <p:cBhvr>
                                        <p:cTn id="92" dur="1000" fill="hold"/>
                                        <p:tgtEl>
                                          <p:spTgt spid="3">
                                            <p:txEl>
                                              <p:pRg st="13" end="13"/>
                                            </p:txEl>
                                          </p:spTgt>
                                        </p:tgtEl>
                                        <p:attrNameLst>
                                          <p:attrName>ppt_h</p:attrName>
                                        </p:attrNameLst>
                                      </p:cBhvr>
                                      <p:tavLst>
                                        <p:tav tm="0">
                                          <p:val>
                                            <p:strVal val="#ppt_h"/>
                                          </p:val>
                                        </p:tav>
                                        <p:tav tm="100000">
                                          <p:val>
                                            <p:strVal val="#ppt_h"/>
                                          </p:val>
                                        </p:tav>
                                      </p:tavLst>
                                    </p:anim>
                                    <p:animEffect transition="in" filter="fade">
                                      <p:cBhvr>
                                        <p:cTn id="93" dur="1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309" y="1473201"/>
            <a:ext cx="11951855" cy="5384799"/>
          </a:xfrm>
        </p:spPr>
        <p:txBody>
          <a:bodyPr>
            <a:normAutofit fontScale="92500" lnSpcReduction="10000"/>
          </a:bodyPr>
          <a:lstStyle/>
          <a:p>
            <a:pPr marL="0" lvl="0" indent="0">
              <a:buNone/>
            </a:pPr>
            <a:r>
              <a:rPr lang="en-US" dirty="0"/>
              <a:t>4) If it was Saturday on 17</a:t>
            </a:r>
            <a:r>
              <a:rPr lang="en-US" baseline="30000" dirty="0"/>
              <a:t>th</a:t>
            </a:r>
            <a:r>
              <a:rPr lang="en-US" dirty="0"/>
              <a:t> December 2002. What was the day on 22</a:t>
            </a:r>
            <a:r>
              <a:rPr lang="en-US" baseline="30000" dirty="0"/>
              <a:t>nd</a:t>
            </a:r>
            <a:r>
              <a:rPr lang="en-US" dirty="0"/>
              <a:t> December 2004?</a:t>
            </a:r>
          </a:p>
          <a:p>
            <a:pPr marL="914400" lvl="1" indent="-457200">
              <a:buFont typeface="+mj-lt"/>
              <a:buAutoNum type="alphaLcParenR"/>
            </a:pPr>
            <a:r>
              <a:rPr lang="en-US" dirty="0"/>
              <a:t>Monday</a:t>
            </a:r>
          </a:p>
          <a:p>
            <a:pPr marL="914400" lvl="1" indent="-457200">
              <a:buFont typeface="+mj-lt"/>
              <a:buAutoNum type="alphaLcParenR"/>
            </a:pPr>
            <a:r>
              <a:rPr lang="en-US" dirty="0"/>
              <a:t>Tuesday</a:t>
            </a:r>
          </a:p>
          <a:p>
            <a:pPr marL="914400" lvl="1" indent="-457200">
              <a:buFont typeface="+mj-lt"/>
              <a:buAutoNum type="alphaLcParenR"/>
            </a:pPr>
            <a:r>
              <a:rPr lang="en-US" dirty="0"/>
              <a:t>Wednesday</a:t>
            </a:r>
          </a:p>
          <a:p>
            <a:pPr marL="914400" lvl="1" indent="-457200">
              <a:buFont typeface="+mj-lt"/>
              <a:buAutoNum type="alphaLcParenR"/>
            </a:pPr>
            <a:r>
              <a:rPr lang="en-US" dirty="0"/>
              <a:t>Sunday</a:t>
            </a:r>
          </a:p>
          <a:p>
            <a:pPr marL="0" indent="0">
              <a:buNone/>
            </a:pPr>
            <a:r>
              <a:rPr lang="en-US" dirty="0"/>
              <a:t>Sol) Clearly every day repeats itself on the 7</a:t>
            </a:r>
            <a:r>
              <a:rPr lang="en-US" baseline="30000" dirty="0"/>
              <a:t>th</a:t>
            </a:r>
            <a:r>
              <a:rPr lang="en-US" dirty="0"/>
              <a:t> day. Now, 17</a:t>
            </a:r>
            <a:r>
              <a:rPr lang="en-US" baseline="30000" dirty="0"/>
              <a:t>th</a:t>
            </a:r>
            <a:r>
              <a:rPr lang="en-US" dirty="0"/>
              <a:t> Dec, 2002- 16</a:t>
            </a:r>
            <a:r>
              <a:rPr lang="en-US" baseline="30000" dirty="0"/>
              <a:t>th</a:t>
            </a:r>
            <a:r>
              <a:rPr lang="en-US" dirty="0"/>
              <a:t> </a:t>
            </a:r>
            <a:r>
              <a:rPr lang="en-US" dirty="0" err="1"/>
              <a:t>dec</a:t>
            </a:r>
            <a:r>
              <a:rPr lang="en-US" dirty="0"/>
              <a:t>, 2003 is a period of 365 days. Dividing by 7, we get 52 weeks and one day. Thus, the 365</a:t>
            </a:r>
            <a:r>
              <a:rPr lang="en-US" baseline="30000" dirty="0"/>
              <a:t>th</a:t>
            </a:r>
            <a:r>
              <a:rPr lang="en-US" dirty="0"/>
              <a:t> day will be the same as the 1</a:t>
            </a:r>
            <a:r>
              <a:rPr lang="en-US" baseline="30000" dirty="0"/>
              <a:t>st</a:t>
            </a:r>
            <a:r>
              <a:rPr lang="en-US" dirty="0"/>
              <a:t> day i.e., 16</a:t>
            </a:r>
            <a:r>
              <a:rPr lang="en-US" baseline="30000" dirty="0"/>
              <a:t>th</a:t>
            </a:r>
            <a:r>
              <a:rPr lang="en-US" dirty="0"/>
              <a:t> </a:t>
            </a:r>
            <a:r>
              <a:rPr lang="en-US" dirty="0" err="1"/>
              <a:t>dec</a:t>
            </a:r>
            <a:r>
              <a:rPr lang="en-US" dirty="0"/>
              <a:t>, 2003 is also Saturday. Now 16</a:t>
            </a:r>
            <a:r>
              <a:rPr lang="en-US" baseline="30000" dirty="0"/>
              <a:t>th</a:t>
            </a:r>
            <a:r>
              <a:rPr lang="en-US" dirty="0"/>
              <a:t> </a:t>
            </a:r>
            <a:r>
              <a:rPr lang="en-US" dirty="0" err="1"/>
              <a:t>dec</a:t>
            </a:r>
            <a:r>
              <a:rPr lang="en-US" dirty="0"/>
              <a:t>, 2003 – 15</a:t>
            </a:r>
            <a:r>
              <a:rPr lang="en-US" baseline="30000" dirty="0"/>
              <a:t>th</a:t>
            </a:r>
            <a:r>
              <a:rPr lang="en-US" dirty="0"/>
              <a:t> </a:t>
            </a:r>
            <a:r>
              <a:rPr lang="en-US" dirty="0" err="1"/>
              <a:t>dec</a:t>
            </a:r>
            <a:r>
              <a:rPr lang="en-US" dirty="0"/>
              <a:t>, 2004 is a period of 366 days (because 2004 being a leap year, has 29 days in February). Thus as shown above, 14</a:t>
            </a:r>
            <a:r>
              <a:rPr lang="en-US" baseline="30000" dirty="0"/>
              <a:t>th</a:t>
            </a:r>
            <a:r>
              <a:rPr lang="en-US" dirty="0"/>
              <a:t> </a:t>
            </a:r>
            <a:r>
              <a:rPr lang="en-US" dirty="0" err="1"/>
              <a:t>dec</a:t>
            </a:r>
            <a:r>
              <a:rPr lang="en-US" dirty="0"/>
              <a:t>, 2004 will be the same as 16</a:t>
            </a:r>
            <a:r>
              <a:rPr lang="en-US" baseline="30000" dirty="0"/>
              <a:t>th</a:t>
            </a:r>
            <a:r>
              <a:rPr lang="en-US" dirty="0"/>
              <a:t> </a:t>
            </a:r>
            <a:r>
              <a:rPr lang="en-US" dirty="0" err="1"/>
              <a:t>dec</a:t>
            </a:r>
            <a:r>
              <a:rPr lang="en-US" dirty="0"/>
              <a:t>, 2003, i.e., Saturday. So, 21</a:t>
            </a:r>
            <a:r>
              <a:rPr lang="en-US" baseline="30000" dirty="0"/>
              <a:t>st</a:t>
            </a:r>
            <a:r>
              <a:rPr lang="en-US" dirty="0"/>
              <a:t> </a:t>
            </a:r>
            <a:r>
              <a:rPr lang="en-US" dirty="0" err="1"/>
              <a:t>dec</a:t>
            </a:r>
            <a:r>
              <a:rPr lang="en-US" dirty="0"/>
              <a:t>, 2004 is also Saturday and thus 22</a:t>
            </a:r>
            <a:r>
              <a:rPr lang="en-US" baseline="30000" dirty="0"/>
              <a:t>nd</a:t>
            </a:r>
            <a:r>
              <a:rPr lang="en-US" dirty="0"/>
              <a:t> </a:t>
            </a:r>
            <a:r>
              <a:rPr lang="en-US" dirty="0" err="1"/>
              <a:t>dec</a:t>
            </a:r>
            <a:r>
              <a:rPr lang="en-US" dirty="0"/>
              <a:t>, 2004 is a Sunday.</a:t>
            </a:r>
          </a:p>
          <a:p>
            <a:pPr marL="0" indent="0">
              <a:buNone/>
            </a:pPr>
            <a:endParaRPr lang="en-US" dirty="0"/>
          </a:p>
          <a:p>
            <a:pPr marL="0" indent="0">
              <a:buNone/>
            </a:pPr>
            <a:r>
              <a:rPr lang="en-US" dirty="0"/>
              <a:t>NOTE: Observations:</a:t>
            </a:r>
          </a:p>
          <a:p>
            <a:pPr lvl="1"/>
            <a:r>
              <a:rPr lang="en-US" dirty="0"/>
              <a:t>A year has 365 days.</a:t>
            </a:r>
          </a:p>
          <a:p>
            <a:pPr lvl="1"/>
            <a:r>
              <a:rPr lang="en-US" dirty="0"/>
              <a:t>Years, divisible by 4, are leap years; </a:t>
            </a:r>
            <a:r>
              <a:rPr lang="en-US" dirty="0" err="1"/>
              <a:t>eg</a:t>
            </a:r>
            <a:r>
              <a:rPr lang="en-US" dirty="0"/>
              <a:t>: 1980, 1984, 1988,…, 2004, 2008,…, they have 366 days.</a:t>
            </a:r>
          </a:p>
          <a:p>
            <a:pPr lvl="1"/>
            <a:r>
              <a:rPr lang="en-US" dirty="0"/>
              <a:t>February in a leap year has 29 days.</a:t>
            </a:r>
          </a:p>
          <a:p>
            <a:pPr lvl="1"/>
            <a:r>
              <a:rPr lang="en-US" dirty="0"/>
              <a:t>The last day of a year is the same as 1</a:t>
            </a:r>
            <a:r>
              <a:rPr lang="en-US" baseline="30000" dirty="0"/>
              <a:t>st</a:t>
            </a:r>
            <a:r>
              <a:rPr lang="en-US" dirty="0"/>
              <a:t> day.</a:t>
            </a:r>
          </a:p>
          <a:p>
            <a:pPr marL="0" lvl="0" indent="0">
              <a:buNone/>
            </a:pPr>
            <a:endParaRPr lang="en-US" dirty="0"/>
          </a:p>
        </p:txBody>
      </p:sp>
    </p:spTree>
    <p:extLst>
      <p:ext uri="{BB962C8B-B14F-4D97-AF65-F5344CB8AC3E}">
        <p14:creationId xmlns="" xmlns:p14="http://schemas.microsoft.com/office/powerpoint/2010/main" val="79960134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p:cTn id="56"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8" dur="500"/>
                                        <p:tgtEl>
                                          <p:spTgt spid="3">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p:cTn id="63"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5" dur="500"/>
                                        <p:tgtEl>
                                          <p:spTgt spid="3">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 calcmode="lin" valueType="num">
                                      <p:cBhvr>
                                        <p:cTn id="70"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1"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72" dur="500"/>
                                        <p:tgtEl>
                                          <p:spTgt spid="3">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 calcmode="lin" valueType="num">
                                      <p:cBhvr>
                                        <p:cTn id="77"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8"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7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394919"/>
            <a:ext cx="8610600" cy="1293028"/>
          </a:xfrm>
        </p:spPr>
        <p:txBody>
          <a:bodyPr/>
          <a:lstStyle/>
          <a:p>
            <a:r>
              <a:rPr lang="en-US" dirty="0"/>
              <a:t>PUZZLE TEST</a:t>
            </a:r>
            <a:br>
              <a:rPr lang="en-US" dirty="0"/>
            </a:br>
            <a:endParaRPr lang="en-US" dirty="0"/>
          </a:p>
        </p:txBody>
      </p:sp>
      <p:sp>
        <p:nvSpPr>
          <p:cNvPr id="4" name="Content Placeholder 3"/>
          <p:cNvSpPr>
            <a:spLocks noGrp="1"/>
          </p:cNvSpPr>
          <p:nvPr>
            <p:ph idx="1"/>
          </p:nvPr>
        </p:nvSpPr>
        <p:spPr/>
        <p:txBody>
          <a:bodyPr/>
          <a:lstStyle/>
          <a:p>
            <a:pPr marL="0" indent="0">
              <a:buNone/>
            </a:pPr>
            <a:r>
              <a:rPr lang="en-US" sz="3200" dirty="0"/>
              <a:t>Type 1: Classification Type Questions</a:t>
            </a:r>
          </a:p>
          <a:p>
            <a:r>
              <a:rPr lang="en-US" sz="3200" dirty="0"/>
              <a:t>This type consists of question in which certain items belonging to different groups or processing different qualities are given along with some clues with the help of which the candidate is required to group and analyze the given items and answer the question accordingly.</a:t>
            </a:r>
          </a:p>
          <a:p>
            <a:endParaRPr lang="en-US" dirty="0"/>
          </a:p>
        </p:txBody>
      </p:sp>
    </p:spTree>
    <p:extLst>
      <p:ext uri="{BB962C8B-B14F-4D97-AF65-F5344CB8AC3E}">
        <p14:creationId xmlns="" xmlns:p14="http://schemas.microsoft.com/office/powerpoint/2010/main" val="1362872027"/>
      </p:ext>
    </p:extLst>
  </p:cSld>
  <p:clrMapOvr>
    <a:masterClrMapping/>
  </p:clrMapOvr>
  <mc:AlternateContent xmlns:mc="http://schemas.openxmlformats.org/markup-compatibility/2006">
    <mc:Choice xmlns=""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1)">
                                      <p:cBhvr>
                                        <p:cTn id="7" dur="2000"/>
                                        <p:tgtEl>
                                          <p:spTgt spid="4">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heel(1)">
                                      <p:cBhvr>
                                        <p:cTn id="10"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br>
              <a:rPr lang="en-US" dirty="0"/>
            </a:br>
            <a:endParaRPr lang="en-US" dirty="0"/>
          </a:p>
        </p:txBody>
      </p:sp>
      <p:sp>
        <p:nvSpPr>
          <p:cNvPr id="4" name="Content Placeholder 3"/>
          <p:cNvSpPr>
            <a:spLocks noGrp="1"/>
          </p:cNvSpPr>
          <p:nvPr>
            <p:ph idx="1"/>
          </p:nvPr>
        </p:nvSpPr>
        <p:spPr>
          <a:xfrm>
            <a:off x="387927" y="1708728"/>
            <a:ext cx="11508509" cy="4784436"/>
          </a:xfrm>
        </p:spPr>
        <p:txBody>
          <a:bodyPr>
            <a:normAutofit/>
          </a:bodyPr>
          <a:lstStyle/>
          <a:p>
            <a:pPr marL="0" lvl="0" indent="0">
              <a:buNone/>
            </a:pPr>
            <a:r>
              <a:rPr lang="en-US" dirty="0"/>
              <a:t>1) Study the following information carefully and answer the given questions:</a:t>
            </a:r>
          </a:p>
          <a:p>
            <a:pPr marL="914400" lvl="1" indent="-457200">
              <a:buFont typeface="+mj-lt"/>
              <a:buAutoNum type="alphaLcParenR"/>
            </a:pPr>
            <a:r>
              <a:rPr lang="en-US" dirty="0"/>
              <a:t>B &amp; E are good in Dramatics &amp; Computer Science.</a:t>
            </a:r>
          </a:p>
          <a:p>
            <a:pPr marL="914400" lvl="1" indent="-457200">
              <a:buFont typeface="+mj-lt"/>
              <a:buAutoNum type="alphaLcParenR"/>
            </a:pPr>
            <a:r>
              <a:rPr lang="en-US" dirty="0"/>
              <a:t>A &amp; B are good in Computer science &amp; Physics </a:t>
            </a:r>
          </a:p>
          <a:p>
            <a:pPr marL="914400" lvl="1" indent="-457200">
              <a:buFont typeface="+mj-lt"/>
              <a:buAutoNum type="alphaLcParenR"/>
            </a:pPr>
            <a:r>
              <a:rPr lang="en-US" dirty="0"/>
              <a:t>A, D &amp; C  are good in Physics &amp; History</a:t>
            </a:r>
          </a:p>
          <a:p>
            <a:pPr marL="914400" lvl="1" indent="-457200">
              <a:buFont typeface="+mj-lt"/>
              <a:buAutoNum type="alphaLcParenR"/>
            </a:pPr>
            <a:r>
              <a:rPr lang="en-US" dirty="0"/>
              <a:t>C &amp; A are good in Physics &amp; Mathematics</a:t>
            </a:r>
          </a:p>
          <a:p>
            <a:pPr marL="914400" lvl="1" indent="-457200">
              <a:buFont typeface="+mj-lt"/>
              <a:buAutoNum type="alphaLcParenR"/>
            </a:pPr>
            <a:r>
              <a:rPr lang="en-US" dirty="0"/>
              <a:t>D &amp; E are good in History &amp; Dramatics</a:t>
            </a:r>
          </a:p>
          <a:p>
            <a:pPr marL="457200" lvl="1" indent="0">
              <a:buNone/>
            </a:pPr>
            <a:endParaRPr lang="en-US" dirty="0"/>
          </a:p>
          <a:p>
            <a:pPr marL="1428750" lvl="2" indent="-514350">
              <a:buFont typeface="+mj-lt"/>
              <a:buAutoNum type="romanUcPeriod"/>
            </a:pPr>
            <a:r>
              <a:rPr lang="en-US" dirty="0"/>
              <a:t>Who is good in Physics, History &amp; Dramatics?</a:t>
            </a:r>
          </a:p>
          <a:p>
            <a:pPr marL="1428750" lvl="2" indent="-514350">
              <a:buFont typeface="+mj-lt"/>
              <a:buAutoNum type="romanUcPeriod"/>
            </a:pPr>
            <a:r>
              <a:rPr lang="en-US" dirty="0"/>
              <a:t>Who is good in Physics, History &amp; Mathematics, but not in computer science?</a:t>
            </a:r>
          </a:p>
          <a:p>
            <a:pPr marL="1428750" lvl="2" indent="-514350">
              <a:buFont typeface="+mj-lt"/>
              <a:buAutoNum type="romanUcPeriod"/>
            </a:pPr>
            <a:r>
              <a:rPr lang="en-US" dirty="0"/>
              <a:t>Who is good in computer science, History &amp; Dramatics?</a:t>
            </a:r>
          </a:p>
          <a:p>
            <a:pPr marL="1428750" lvl="2" indent="-514350">
              <a:buFont typeface="+mj-lt"/>
              <a:buAutoNum type="romanUcPeriod"/>
            </a:pPr>
            <a:r>
              <a:rPr lang="en-US" dirty="0"/>
              <a:t>Who is good in History, Physics, Computer Science &amp; Math’s?</a:t>
            </a:r>
          </a:p>
          <a:p>
            <a:pPr marL="1428750" lvl="2" indent="-514350">
              <a:buFont typeface="+mj-lt"/>
              <a:buAutoNum type="romanUcPeriod"/>
            </a:pPr>
            <a:r>
              <a:rPr lang="en-US" dirty="0"/>
              <a:t>Who is good in Physics, Dramatics &amp; Computer Science?</a:t>
            </a:r>
          </a:p>
          <a:p>
            <a:endParaRPr lang="en-US" dirty="0"/>
          </a:p>
        </p:txBody>
      </p:sp>
    </p:spTree>
    <p:extLst>
      <p:ext uri="{BB962C8B-B14F-4D97-AF65-F5344CB8AC3E}">
        <p14:creationId xmlns="" xmlns:p14="http://schemas.microsoft.com/office/powerpoint/2010/main" val="345259978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p:cTn id="21"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4">
                                            <p:txEl>
                                              <p:pRg st="1" end="1"/>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 calcmode="lin" valueType="num">
                                      <p:cBhvr>
                                        <p:cTn id="27"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8"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29"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30" dur="1000"/>
                                        <p:tgtEl>
                                          <p:spTgt spid="4">
                                            <p:txEl>
                                              <p:pRg st="2" end="2"/>
                                            </p:txEl>
                                          </p:spTgt>
                                        </p:tgtEl>
                                      </p:cBhvr>
                                    </p:animEffect>
                                  </p:childTnLst>
                                </p:cTn>
                              </p:par>
                              <p:par>
                                <p:cTn id="31" presetID="31" presetClass="entr" presetSubtype="0" fill="hold"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 calcmode="lin" valueType="num">
                                      <p:cBhvr>
                                        <p:cTn id="33"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4"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35"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36" dur="1000"/>
                                        <p:tgtEl>
                                          <p:spTgt spid="4">
                                            <p:txEl>
                                              <p:pRg st="3" end="3"/>
                                            </p:txEl>
                                          </p:spTgt>
                                        </p:tgtEl>
                                      </p:cBhvr>
                                    </p:animEffect>
                                  </p:childTnLst>
                                </p:cTn>
                              </p:par>
                              <p:par>
                                <p:cTn id="37" presetID="31"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p:cTn id="39"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4">
                                            <p:txEl>
                                              <p:pRg st="4" end="4"/>
                                            </p:txEl>
                                          </p:spTgt>
                                        </p:tgtEl>
                                      </p:cBhvr>
                                    </p:animEffect>
                                  </p:childTnLst>
                                </p:cTn>
                              </p:par>
                              <p:par>
                                <p:cTn id="43" presetID="31" presetClass="entr" presetSubtype="0" fill="hold" nodeType="with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 calcmode="lin" valueType="num">
                                      <p:cBhvr>
                                        <p:cTn id="45"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6"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47"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48" dur="1000"/>
                                        <p:tgtEl>
                                          <p:spTgt spid="4">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4">
                                            <p:txEl>
                                              <p:pRg st="7" end="7"/>
                                            </p:txEl>
                                          </p:spTgt>
                                        </p:tgtEl>
                                        <p:attrNameLst>
                                          <p:attrName>style.visibility</p:attrName>
                                        </p:attrNameLst>
                                      </p:cBhvr>
                                      <p:to>
                                        <p:strVal val="visible"/>
                                      </p:to>
                                    </p:set>
                                    <p:anim calcmode="lin" valueType="num">
                                      <p:cBhvr>
                                        <p:cTn id="53"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54" dur="5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55" dur="500"/>
                                        <p:tgtEl>
                                          <p:spTgt spid="4">
                                            <p:txEl>
                                              <p:pRg st="7" end="7"/>
                                            </p:txEl>
                                          </p:spTgt>
                                        </p:tgtEl>
                                      </p:cBhvr>
                                    </p:animEffect>
                                  </p:childTnLst>
                                </p:cTn>
                              </p:par>
                              <p:par>
                                <p:cTn id="56" presetID="53" presetClass="entr" presetSubtype="16" fill="hold" nodeType="withEffect">
                                  <p:stCondLst>
                                    <p:cond delay="0"/>
                                  </p:stCondLst>
                                  <p:childTnLst>
                                    <p:set>
                                      <p:cBhvr>
                                        <p:cTn id="57" dur="1" fill="hold">
                                          <p:stCondLst>
                                            <p:cond delay="0"/>
                                          </p:stCondLst>
                                        </p:cTn>
                                        <p:tgtEl>
                                          <p:spTgt spid="4">
                                            <p:txEl>
                                              <p:pRg st="8" end="8"/>
                                            </p:txEl>
                                          </p:spTgt>
                                        </p:tgtEl>
                                        <p:attrNameLst>
                                          <p:attrName>style.visibility</p:attrName>
                                        </p:attrNameLst>
                                      </p:cBhvr>
                                      <p:to>
                                        <p:strVal val="visible"/>
                                      </p:to>
                                    </p:set>
                                    <p:anim calcmode="lin" valueType="num">
                                      <p:cBhvr>
                                        <p:cTn id="58"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59" dur="500" fill="hold"/>
                                        <p:tgtEl>
                                          <p:spTgt spid="4">
                                            <p:txEl>
                                              <p:pRg st="8" end="8"/>
                                            </p:txEl>
                                          </p:spTgt>
                                        </p:tgtEl>
                                        <p:attrNameLst>
                                          <p:attrName>ppt_h</p:attrName>
                                        </p:attrNameLst>
                                      </p:cBhvr>
                                      <p:tavLst>
                                        <p:tav tm="0">
                                          <p:val>
                                            <p:fltVal val="0"/>
                                          </p:val>
                                        </p:tav>
                                        <p:tav tm="100000">
                                          <p:val>
                                            <p:strVal val="#ppt_h"/>
                                          </p:val>
                                        </p:tav>
                                      </p:tavLst>
                                    </p:anim>
                                    <p:animEffect transition="in" filter="fade">
                                      <p:cBhvr>
                                        <p:cTn id="60" dur="500"/>
                                        <p:tgtEl>
                                          <p:spTgt spid="4">
                                            <p:txEl>
                                              <p:pRg st="8" end="8"/>
                                            </p:txEl>
                                          </p:spTgt>
                                        </p:tgtEl>
                                      </p:cBhvr>
                                    </p:animEffect>
                                  </p:childTnLst>
                                </p:cTn>
                              </p:par>
                              <p:par>
                                <p:cTn id="61" presetID="53" presetClass="entr" presetSubtype="16" fill="hold" nodeType="with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anim calcmode="lin" valueType="num">
                                      <p:cBhvr>
                                        <p:cTn id="63" dur="500" fill="hold"/>
                                        <p:tgtEl>
                                          <p:spTgt spid="4">
                                            <p:txEl>
                                              <p:pRg st="9" end="9"/>
                                            </p:txEl>
                                          </p:spTgt>
                                        </p:tgtEl>
                                        <p:attrNameLst>
                                          <p:attrName>ppt_w</p:attrName>
                                        </p:attrNameLst>
                                      </p:cBhvr>
                                      <p:tavLst>
                                        <p:tav tm="0">
                                          <p:val>
                                            <p:fltVal val="0"/>
                                          </p:val>
                                        </p:tav>
                                        <p:tav tm="100000">
                                          <p:val>
                                            <p:strVal val="#ppt_w"/>
                                          </p:val>
                                        </p:tav>
                                      </p:tavLst>
                                    </p:anim>
                                    <p:anim calcmode="lin" valueType="num">
                                      <p:cBhvr>
                                        <p:cTn id="64" dur="500" fill="hold"/>
                                        <p:tgtEl>
                                          <p:spTgt spid="4">
                                            <p:txEl>
                                              <p:pRg st="9" end="9"/>
                                            </p:txEl>
                                          </p:spTgt>
                                        </p:tgtEl>
                                        <p:attrNameLst>
                                          <p:attrName>ppt_h</p:attrName>
                                        </p:attrNameLst>
                                      </p:cBhvr>
                                      <p:tavLst>
                                        <p:tav tm="0">
                                          <p:val>
                                            <p:fltVal val="0"/>
                                          </p:val>
                                        </p:tav>
                                        <p:tav tm="100000">
                                          <p:val>
                                            <p:strVal val="#ppt_h"/>
                                          </p:val>
                                        </p:tav>
                                      </p:tavLst>
                                    </p:anim>
                                    <p:animEffect transition="in" filter="fade">
                                      <p:cBhvr>
                                        <p:cTn id="65" dur="500"/>
                                        <p:tgtEl>
                                          <p:spTgt spid="4">
                                            <p:txEl>
                                              <p:pRg st="9" end="9"/>
                                            </p:txEl>
                                          </p:spTgt>
                                        </p:tgtEl>
                                      </p:cBhvr>
                                    </p:animEffect>
                                  </p:childTnLst>
                                </p:cTn>
                              </p:par>
                              <p:par>
                                <p:cTn id="66" presetID="53" presetClass="entr" presetSubtype="16" fill="hold" nodeType="withEffect">
                                  <p:stCondLst>
                                    <p:cond delay="0"/>
                                  </p:stCondLst>
                                  <p:childTnLst>
                                    <p:set>
                                      <p:cBhvr>
                                        <p:cTn id="67" dur="1" fill="hold">
                                          <p:stCondLst>
                                            <p:cond delay="0"/>
                                          </p:stCondLst>
                                        </p:cTn>
                                        <p:tgtEl>
                                          <p:spTgt spid="4">
                                            <p:txEl>
                                              <p:pRg st="10" end="10"/>
                                            </p:txEl>
                                          </p:spTgt>
                                        </p:tgtEl>
                                        <p:attrNameLst>
                                          <p:attrName>style.visibility</p:attrName>
                                        </p:attrNameLst>
                                      </p:cBhvr>
                                      <p:to>
                                        <p:strVal val="visible"/>
                                      </p:to>
                                    </p:set>
                                    <p:anim calcmode="lin" valueType="num">
                                      <p:cBhvr>
                                        <p:cTn id="68" dur="500" fill="hold"/>
                                        <p:tgtEl>
                                          <p:spTgt spid="4">
                                            <p:txEl>
                                              <p:pRg st="10" end="10"/>
                                            </p:txEl>
                                          </p:spTgt>
                                        </p:tgtEl>
                                        <p:attrNameLst>
                                          <p:attrName>ppt_w</p:attrName>
                                        </p:attrNameLst>
                                      </p:cBhvr>
                                      <p:tavLst>
                                        <p:tav tm="0">
                                          <p:val>
                                            <p:fltVal val="0"/>
                                          </p:val>
                                        </p:tav>
                                        <p:tav tm="100000">
                                          <p:val>
                                            <p:strVal val="#ppt_w"/>
                                          </p:val>
                                        </p:tav>
                                      </p:tavLst>
                                    </p:anim>
                                    <p:anim calcmode="lin" valueType="num">
                                      <p:cBhvr>
                                        <p:cTn id="69" dur="500" fill="hold"/>
                                        <p:tgtEl>
                                          <p:spTgt spid="4">
                                            <p:txEl>
                                              <p:pRg st="10" end="10"/>
                                            </p:txEl>
                                          </p:spTgt>
                                        </p:tgtEl>
                                        <p:attrNameLst>
                                          <p:attrName>ppt_h</p:attrName>
                                        </p:attrNameLst>
                                      </p:cBhvr>
                                      <p:tavLst>
                                        <p:tav tm="0">
                                          <p:val>
                                            <p:fltVal val="0"/>
                                          </p:val>
                                        </p:tav>
                                        <p:tav tm="100000">
                                          <p:val>
                                            <p:strVal val="#ppt_h"/>
                                          </p:val>
                                        </p:tav>
                                      </p:tavLst>
                                    </p:anim>
                                    <p:animEffect transition="in" filter="fade">
                                      <p:cBhvr>
                                        <p:cTn id="70" dur="500"/>
                                        <p:tgtEl>
                                          <p:spTgt spid="4">
                                            <p:txEl>
                                              <p:pRg st="10" end="10"/>
                                            </p:txEl>
                                          </p:spTgt>
                                        </p:tgtEl>
                                      </p:cBhvr>
                                    </p:animEffect>
                                  </p:childTnLst>
                                </p:cTn>
                              </p:par>
                              <p:par>
                                <p:cTn id="71" presetID="53" presetClass="entr" presetSubtype="16" fill="hold" nodeType="withEffect">
                                  <p:stCondLst>
                                    <p:cond delay="0"/>
                                  </p:stCondLst>
                                  <p:childTnLst>
                                    <p:set>
                                      <p:cBhvr>
                                        <p:cTn id="72" dur="1" fill="hold">
                                          <p:stCondLst>
                                            <p:cond delay="0"/>
                                          </p:stCondLst>
                                        </p:cTn>
                                        <p:tgtEl>
                                          <p:spTgt spid="4">
                                            <p:txEl>
                                              <p:pRg st="11" end="11"/>
                                            </p:txEl>
                                          </p:spTgt>
                                        </p:tgtEl>
                                        <p:attrNameLst>
                                          <p:attrName>style.visibility</p:attrName>
                                        </p:attrNameLst>
                                      </p:cBhvr>
                                      <p:to>
                                        <p:strVal val="visible"/>
                                      </p:to>
                                    </p:set>
                                    <p:anim calcmode="lin" valueType="num">
                                      <p:cBhvr>
                                        <p:cTn id="73" dur="500" fill="hold"/>
                                        <p:tgtEl>
                                          <p:spTgt spid="4">
                                            <p:txEl>
                                              <p:pRg st="11" end="11"/>
                                            </p:txEl>
                                          </p:spTgt>
                                        </p:tgtEl>
                                        <p:attrNameLst>
                                          <p:attrName>ppt_w</p:attrName>
                                        </p:attrNameLst>
                                      </p:cBhvr>
                                      <p:tavLst>
                                        <p:tav tm="0">
                                          <p:val>
                                            <p:fltVal val="0"/>
                                          </p:val>
                                        </p:tav>
                                        <p:tav tm="100000">
                                          <p:val>
                                            <p:strVal val="#ppt_w"/>
                                          </p:val>
                                        </p:tav>
                                      </p:tavLst>
                                    </p:anim>
                                    <p:anim calcmode="lin" valueType="num">
                                      <p:cBhvr>
                                        <p:cTn id="74" dur="500" fill="hold"/>
                                        <p:tgtEl>
                                          <p:spTgt spid="4">
                                            <p:txEl>
                                              <p:pRg st="11" end="11"/>
                                            </p:txEl>
                                          </p:spTgt>
                                        </p:tgtEl>
                                        <p:attrNameLst>
                                          <p:attrName>ppt_h</p:attrName>
                                        </p:attrNameLst>
                                      </p:cBhvr>
                                      <p:tavLst>
                                        <p:tav tm="0">
                                          <p:val>
                                            <p:fltVal val="0"/>
                                          </p:val>
                                        </p:tav>
                                        <p:tav tm="100000">
                                          <p:val>
                                            <p:strVal val="#ppt_h"/>
                                          </p:val>
                                        </p:tav>
                                      </p:tavLst>
                                    </p:anim>
                                    <p:animEffect transition="in" filter="fade">
                                      <p:cBhvr>
                                        <p:cTn id="75"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951" y="1300900"/>
            <a:ext cx="11660956" cy="540155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1) D, 2) </a:t>
            </a:r>
            <a:r>
              <a:rPr lang="en-US" dirty="0" smtClean="0"/>
              <a:t>A and C</a:t>
            </a:r>
            <a:r>
              <a:rPr lang="en-US" dirty="0"/>
              <a:t>, 3) E, 4) A, 5)B</a:t>
            </a:r>
          </a:p>
          <a:p>
            <a:pPr marL="0" indent="0">
              <a:buNone/>
            </a:pPr>
            <a:endParaRPr lang="en-US" dirty="0"/>
          </a:p>
        </p:txBody>
      </p:sp>
      <p:graphicFrame>
        <p:nvGraphicFramePr>
          <p:cNvPr id="10" name="Table 9"/>
          <p:cNvGraphicFramePr>
            <a:graphicFrameLocks noGrp="1"/>
          </p:cNvGraphicFramePr>
          <p:nvPr>
            <p:extLst>
              <p:ext uri="{D42A27DB-BD31-4B8C-83A1-F6EECF244321}">
                <p14:modId xmlns="" xmlns:p14="http://schemas.microsoft.com/office/powerpoint/2010/main" val="2694174668"/>
              </p:ext>
            </p:extLst>
          </p:nvPr>
        </p:nvGraphicFramePr>
        <p:xfrm>
          <a:off x="1310327" y="2078722"/>
          <a:ext cx="8436986" cy="2813790"/>
        </p:xfrm>
        <a:graphic>
          <a:graphicData uri="http://schemas.openxmlformats.org/drawingml/2006/table">
            <a:tbl>
              <a:tblPr firstRow="1" firstCol="1" bandRow="1">
                <a:tableStyleId>{5C22544A-7EE6-4342-B048-85BDC9FD1C3A}</a:tableStyleId>
              </a:tblPr>
              <a:tblGrid>
                <a:gridCol w="1405863">
                  <a:extLst>
                    <a:ext uri="{9D8B030D-6E8A-4147-A177-3AD203B41FA5}">
                      <a16:colId xmlns="" xmlns:a16="http://schemas.microsoft.com/office/drawing/2014/main" val="3465707680"/>
                    </a:ext>
                  </a:extLst>
                </a:gridCol>
                <a:gridCol w="1405863">
                  <a:extLst>
                    <a:ext uri="{9D8B030D-6E8A-4147-A177-3AD203B41FA5}">
                      <a16:colId xmlns="" xmlns:a16="http://schemas.microsoft.com/office/drawing/2014/main" val="1960166000"/>
                    </a:ext>
                  </a:extLst>
                </a:gridCol>
                <a:gridCol w="1405863">
                  <a:extLst>
                    <a:ext uri="{9D8B030D-6E8A-4147-A177-3AD203B41FA5}">
                      <a16:colId xmlns="" xmlns:a16="http://schemas.microsoft.com/office/drawing/2014/main" val="1212359429"/>
                    </a:ext>
                  </a:extLst>
                </a:gridCol>
                <a:gridCol w="1405863">
                  <a:extLst>
                    <a:ext uri="{9D8B030D-6E8A-4147-A177-3AD203B41FA5}">
                      <a16:colId xmlns="" xmlns:a16="http://schemas.microsoft.com/office/drawing/2014/main" val="3587228576"/>
                    </a:ext>
                  </a:extLst>
                </a:gridCol>
                <a:gridCol w="1406767">
                  <a:extLst>
                    <a:ext uri="{9D8B030D-6E8A-4147-A177-3AD203B41FA5}">
                      <a16:colId xmlns="" xmlns:a16="http://schemas.microsoft.com/office/drawing/2014/main" val="732107084"/>
                    </a:ext>
                  </a:extLst>
                </a:gridCol>
                <a:gridCol w="1406767">
                  <a:extLst>
                    <a:ext uri="{9D8B030D-6E8A-4147-A177-3AD203B41FA5}">
                      <a16:colId xmlns="" xmlns:a16="http://schemas.microsoft.com/office/drawing/2014/main" val="1675161847"/>
                    </a:ext>
                  </a:extLst>
                </a:gridCol>
              </a:tblGrid>
              <a:tr h="819145">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dirty="0">
                          <a:effectLst/>
                        </a:rPr>
                        <a:t>DRAMATICS</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dirty="0">
                          <a:effectLst/>
                        </a:rPr>
                        <a:t>COMPUTER SCIENCE </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PHYSICS</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HISTORY </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MATHEMATICS</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1679441533"/>
                  </a:ext>
                </a:extLst>
              </a:tr>
              <a:tr h="398929">
                <a:tc>
                  <a:txBody>
                    <a:bodyPr/>
                    <a:lstStyle/>
                    <a:p>
                      <a:pPr marL="0" marR="0">
                        <a:lnSpc>
                          <a:spcPct val="107000"/>
                        </a:lnSpc>
                        <a:spcBef>
                          <a:spcPts val="0"/>
                        </a:spcBef>
                        <a:spcAft>
                          <a:spcPts val="0"/>
                        </a:spcAft>
                      </a:pPr>
                      <a:r>
                        <a:rPr lang="en-US" sz="1100" dirty="0">
                          <a:effectLst/>
                        </a:rPr>
                        <a:t>A</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N</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857400625"/>
                  </a:ext>
                </a:extLst>
              </a:tr>
              <a:tr h="398929">
                <a:tc>
                  <a:txBody>
                    <a:bodyPr/>
                    <a:lstStyle/>
                    <a:p>
                      <a:pPr marL="0" marR="0">
                        <a:lnSpc>
                          <a:spcPct val="107000"/>
                        </a:lnSpc>
                        <a:spcBef>
                          <a:spcPts val="0"/>
                        </a:spcBef>
                        <a:spcAft>
                          <a:spcPts val="0"/>
                        </a:spcAft>
                      </a:pPr>
                      <a:r>
                        <a:rPr lang="en-US" sz="1100">
                          <a:effectLst/>
                        </a:rPr>
                        <a:t>B</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N</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N</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3107792110"/>
                  </a:ext>
                </a:extLst>
              </a:tr>
              <a:tr h="398929">
                <a:tc>
                  <a:txBody>
                    <a:bodyPr/>
                    <a:lstStyle/>
                    <a:p>
                      <a:pPr marL="0" marR="0">
                        <a:lnSpc>
                          <a:spcPct val="107000"/>
                        </a:lnSpc>
                        <a:spcBef>
                          <a:spcPts val="0"/>
                        </a:spcBef>
                        <a:spcAft>
                          <a:spcPts val="0"/>
                        </a:spcAft>
                      </a:pPr>
                      <a:r>
                        <a:rPr lang="en-US" sz="1100">
                          <a:effectLst/>
                        </a:rPr>
                        <a:t>C</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N</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N</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3132693607"/>
                  </a:ext>
                </a:extLst>
              </a:tr>
              <a:tr h="398929">
                <a:tc>
                  <a:txBody>
                    <a:bodyPr/>
                    <a:lstStyle/>
                    <a:p>
                      <a:pPr marL="0" marR="0">
                        <a:lnSpc>
                          <a:spcPct val="107000"/>
                        </a:lnSpc>
                        <a:spcBef>
                          <a:spcPts val="0"/>
                        </a:spcBef>
                        <a:spcAft>
                          <a:spcPts val="0"/>
                        </a:spcAft>
                      </a:pPr>
                      <a:r>
                        <a:rPr lang="en-US" sz="1100">
                          <a:effectLst/>
                        </a:rPr>
                        <a:t>D</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N</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N</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2804426510"/>
                  </a:ext>
                </a:extLst>
              </a:tr>
              <a:tr h="398929">
                <a:tc>
                  <a:txBody>
                    <a:bodyPr/>
                    <a:lstStyle/>
                    <a:p>
                      <a:pPr marL="0" marR="0">
                        <a:lnSpc>
                          <a:spcPct val="107000"/>
                        </a:lnSpc>
                        <a:spcBef>
                          <a:spcPts val="0"/>
                        </a:spcBef>
                        <a:spcAft>
                          <a:spcPts val="0"/>
                        </a:spcAft>
                      </a:pPr>
                      <a:r>
                        <a:rPr lang="en-US" sz="1100">
                          <a:effectLst/>
                        </a:rPr>
                        <a:t>E</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N</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a:effectLst/>
                        </a:rPr>
                        <a:t>Y</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nSpc>
                          <a:spcPct val="107000"/>
                        </a:lnSpc>
                        <a:spcBef>
                          <a:spcPts val="0"/>
                        </a:spcBef>
                        <a:spcAft>
                          <a:spcPts val="0"/>
                        </a:spcAft>
                      </a:pPr>
                      <a:r>
                        <a:rPr lang="en-US" sz="1100" dirty="0">
                          <a:effectLst/>
                        </a:rPr>
                        <a:t>N</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2936783220"/>
                  </a:ext>
                </a:extLst>
              </a:tr>
            </a:tbl>
          </a:graphicData>
        </a:graphic>
      </p:graphicFrame>
      <p:sp>
        <p:nvSpPr>
          <p:cNvPr id="11" name="Rectangle 3"/>
          <p:cNvSpPr>
            <a:spLocks noChangeArrowheads="1"/>
          </p:cNvSpPr>
          <p:nvPr/>
        </p:nvSpPr>
        <p:spPr bwMode="auto">
          <a:xfrm>
            <a:off x="3127375" y="3578225"/>
            <a:ext cx="1219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698694902"/>
      </p:ext>
    </p:extLst>
  </p:cSld>
  <p:clrMapOvr>
    <a:masterClrMapping/>
  </p:clrMapOvr>
  <mc:AlternateContent xmlns:mc="http://schemas.openxmlformats.org/markup-compatibility/2006">
    <mc:Choice xmlns=""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Effect transition="in" filter="fade">
                                      <p:cBhvr>
                                        <p:cTn id="12" dur="1000"/>
                                        <p:tgtEl>
                                          <p:spTgt spid="3">
                                            <p:txEl>
                                              <p:pRg st="10" end="10"/>
                                            </p:txEl>
                                          </p:spTgt>
                                        </p:tgtEl>
                                      </p:cBhvr>
                                    </p:animEffect>
                                    <p:anim calcmode="lin" valueType="num">
                                      <p:cBhvr>
                                        <p:cTn id="1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363" y="1505465"/>
            <a:ext cx="11979564" cy="5440280"/>
          </a:xfrm>
        </p:spPr>
        <p:txBody>
          <a:bodyPr>
            <a:normAutofit/>
          </a:bodyPr>
          <a:lstStyle/>
          <a:p>
            <a:pPr marL="0" lvl="0" indent="0">
              <a:buNone/>
            </a:pPr>
            <a:r>
              <a:rPr lang="en-US" dirty="0"/>
              <a:t>3) Anil introduced Rohit as the son of the only brother of his father’s wife. How is Rohit related to Anil?</a:t>
            </a:r>
          </a:p>
          <a:p>
            <a:r>
              <a:rPr lang="en-US" dirty="0"/>
              <a:t>Sol) The relations may be analyzed as follows:</a:t>
            </a:r>
          </a:p>
          <a:p>
            <a:r>
              <a:rPr lang="en-US" dirty="0"/>
              <a:t>Father’s wife --------------- mother;</a:t>
            </a:r>
          </a:p>
          <a:p>
            <a:r>
              <a:rPr lang="en-US" dirty="0"/>
              <a:t>Mother’s brother ------------------ uncle;</a:t>
            </a:r>
          </a:p>
          <a:p>
            <a:r>
              <a:rPr lang="en-US" dirty="0"/>
              <a:t>Uncle’s son ------------------- cousin.</a:t>
            </a:r>
          </a:p>
          <a:p>
            <a:r>
              <a:rPr lang="en-US" dirty="0"/>
              <a:t>So, Rohit is Anil’s cousin.</a:t>
            </a:r>
          </a:p>
          <a:p>
            <a:pPr marL="0" indent="0">
              <a:buNone/>
            </a:pPr>
            <a:endParaRPr lang="en-US" dirty="0"/>
          </a:p>
          <a:p>
            <a:pPr marL="0" lvl="0" indent="0">
              <a:buNone/>
            </a:pPr>
            <a:r>
              <a:rPr lang="en-US" dirty="0"/>
              <a:t>4) Pointing toward a person in the photograph, Anjali said, “He is the only son of the father of my sister’s brother”. How is that person related to Anjali?</a:t>
            </a:r>
          </a:p>
          <a:p>
            <a:r>
              <a:rPr lang="en-US" dirty="0"/>
              <a:t>Sol) sister’s brother- brother; brother’s father – father;</a:t>
            </a:r>
          </a:p>
          <a:p>
            <a:r>
              <a:rPr lang="en-US" dirty="0"/>
              <a:t>Father’s son – brother.</a:t>
            </a:r>
          </a:p>
        </p:txBody>
      </p:sp>
    </p:spTree>
    <p:extLst>
      <p:ext uri="{BB962C8B-B14F-4D97-AF65-F5344CB8AC3E}">
        <p14:creationId xmlns="" xmlns:p14="http://schemas.microsoft.com/office/powerpoint/2010/main" val="225133614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309" y="1348509"/>
            <a:ext cx="11942618" cy="5366327"/>
          </a:xfrm>
        </p:spPr>
        <p:txBody>
          <a:bodyPr>
            <a:normAutofit fontScale="92500" lnSpcReduction="10000"/>
          </a:bodyPr>
          <a:lstStyle/>
          <a:p>
            <a:pPr marL="0" indent="0">
              <a:buNone/>
            </a:pPr>
            <a:r>
              <a:rPr lang="en-US" sz="2400" dirty="0"/>
              <a:t>2)  A,B,C,D, E, F &amp; G are travelling in 3 different vehicles. There are at least 2 passengers in each vehicle 1,2 &amp; 3 and each vehicle has passengers of both the genders. There are 2 engineers, 2 doctors and 3 teachers among them. C is a lady doctor and she does not travel with the pair of Sisters A &amp; F. B, a male engineer, travels with only G, a Teacher in vehicle 1. D is a male doctor. 2 persons belonging to the same profession do not travel in the same vehicle. A is not an engineer and travels in vehicle 2</a:t>
            </a:r>
          </a:p>
          <a:p>
            <a:pPr lvl="0"/>
            <a:r>
              <a:rPr lang="en-US" sz="2400" dirty="0"/>
              <a:t>In which vehicle does C travel?</a:t>
            </a:r>
          </a:p>
          <a:p>
            <a:pPr lvl="0"/>
            <a:r>
              <a:rPr lang="en-US" sz="2400" dirty="0"/>
              <a:t>How many lady members are there among them?</a:t>
            </a:r>
          </a:p>
          <a:p>
            <a:pPr lvl="0"/>
            <a:r>
              <a:rPr lang="en-US" sz="2400" dirty="0"/>
              <a:t>What is F’s profession?</a:t>
            </a:r>
          </a:p>
          <a:p>
            <a:pPr lvl="0"/>
            <a:r>
              <a:rPr lang="en-US" sz="2400" dirty="0"/>
              <a:t>Which of the following is not correct?</a:t>
            </a:r>
          </a:p>
          <a:p>
            <a:pPr marL="971550" lvl="1" indent="-514350">
              <a:buFont typeface="+mj-lt"/>
              <a:buAutoNum type="romanLcPeriod"/>
            </a:pPr>
            <a:r>
              <a:rPr lang="en-US" dirty="0"/>
              <a:t>A- Female- Teacher</a:t>
            </a:r>
          </a:p>
          <a:p>
            <a:pPr marL="971550" lvl="1" indent="-514350">
              <a:buFont typeface="+mj-lt"/>
              <a:buAutoNum type="romanLcPeriod"/>
            </a:pPr>
            <a:r>
              <a:rPr lang="en-US" dirty="0"/>
              <a:t>B- male- Engineer</a:t>
            </a:r>
          </a:p>
          <a:p>
            <a:pPr marL="971550" lvl="1" indent="-514350">
              <a:buFont typeface="+mj-lt"/>
              <a:buAutoNum type="romanLcPeriod"/>
            </a:pPr>
            <a:r>
              <a:rPr lang="en-US" dirty="0"/>
              <a:t>E- Male- Teacher</a:t>
            </a:r>
          </a:p>
          <a:p>
            <a:pPr marL="971550" lvl="1" indent="-514350">
              <a:buFont typeface="+mj-lt"/>
              <a:buAutoNum type="romanLcPeriod"/>
            </a:pPr>
            <a:r>
              <a:rPr lang="en-US" dirty="0"/>
              <a:t>F- Female- Teacher</a:t>
            </a:r>
          </a:p>
          <a:p>
            <a:pPr marL="971550" lvl="1" indent="-514350">
              <a:buFont typeface="+mj-lt"/>
              <a:buAutoNum type="romanLcPeriod"/>
            </a:pPr>
            <a:r>
              <a:rPr lang="en-US" dirty="0"/>
              <a:t>G- Female – Teacher</a:t>
            </a:r>
          </a:p>
          <a:p>
            <a:pPr lvl="0"/>
            <a:r>
              <a:rPr lang="en-US" sz="2400" dirty="0"/>
              <a:t>Which of the following represents the 3 teachers?</a:t>
            </a:r>
          </a:p>
          <a:p>
            <a:pPr marL="0" indent="0">
              <a:buNone/>
            </a:pPr>
            <a:endParaRPr lang="en-US" dirty="0"/>
          </a:p>
        </p:txBody>
      </p:sp>
    </p:spTree>
    <p:extLst>
      <p:ext uri="{BB962C8B-B14F-4D97-AF65-F5344CB8AC3E}">
        <p14:creationId xmlns="" xmlns:p14="http://schemas.microsoft.com/office/powerpoint/2010/main" val="120059353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1" end="1"/>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2" end="2"/>
                                            </p:txEl>
                                          </p:spTgt>
                                        </p:tgtEl>
                                      </p:cBhvr>
                                    </p:animEffect>
                                  </p:childTnLst>
                                </p:cTn>
                              </p:par>
                              <p:par>
                                <p:cTn id="24" presetID="31"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8"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9" dur="1000"/>
                                        <p:tgtEl>
                                          <p:spTgt spid="3">
                                            <p:txEl>
                                              <p:pRg st="3" end="3"/>
                                            </p:txEl>
                                          </p:spTgt>
                                        </p:tgtEl>
                                      </p:cBhvr>
                                    </p:animEffect>
                                  </p:childTnLst>
                                </p:cTn>
                              </p:par>
                              <p:par>
                                <p:cTn id="30" presetID="31"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3"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4"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5" dur="1000"/>
                                        <p:tgtEl>
                                          <p:spTgt spid="3">
                                            <p:txEl>
                                              <p:pRg st="4" end="4"/>
                                            </p:txEl>
                                          </p:spTgt>
                                        </p:tgtEl>
                                      </p:cBhvr>
                                    </p:animEffect>
                                  </p:childTnLst>
                                </p:cTn>
                              </p:par>
                              <p:par>
                                <p:cTn id="36" presetID="31"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p:cTn id="38"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9"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0"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1" dur="1000"/>
                                        <p:tgtEl>
                                          <p:spTgt spid="3">
                                            <p:txEl>
                                              <p:pRg st="5" end="5"/>
                                            </p:txEl>
                                          </p:spTgt>
                                        </p:tgtEl>
                                      </p:cBhvr>
                                    </p:animEffect>
                                  </p:childTnLst>
                                </p:cTn>
                              </p:par>
                              <p:par>
                                <p:cTn id="42" presetID="31"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p:cTn id="44"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5"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6"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7" dur="1000"/>
                                        <p:tgtEl>
                                          <p:spTgt spid="3">
                                            <p:txEl>
                                              <p:pRg st="6" end="6"/>
                                            </p:txEl>
                                          </p:spTgt>
                                        </p:tgtEl>
                                      </p:cBhvr>
                                    </p:animEffect>
                                  </p:childTnLst>
                                </p:cTn>
                              </p:par>
                              <p:par>
                                <p:cTn id="48" presetID="31" presetClass="entr" presetSubtype="0" fill="hold"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 calcmode="lin" valueType="num">
                                      <p:cBhvr>
                                        <p:cTn id="50"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1"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2"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3" dur="1000"/>
                                        <p:tgtEl>
                                          <p:spTgt spid="3">
                                            <p:txEl>
                                              <p:pRg st="7" end="7"/>
                                            </p:txEl>
                                          </p:spTgt>
                                        </p:tgtEl>
                                      </p:cBhvr>
                                    </p:animEffect>
                                  </p:childTnLst>
                                </p:cTn>
                              </p:par>
                              <p:par>
                                <p:cTn id="54" presetID="31" presetClass="entr" presetSubtype="0" fill="hold"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p:cTn id="56"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7"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8"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9" dur="1000"/>
                                        <p:tgtEl>
                                          <p:spTgt spid="3">
                                            <p:txEl>
                                              <p:pRg st="8" end="8"/>
                                            </p:txEl>
                                          </p:spTgt>
                                        </p:tgtEl>
                                      </p:cBhvr>
                                    </p:animEffect>
                                  </p:childTnLst>
                                </p:cTn>
                              </p:par>
                              <p:par>
                                <p:cTn id="60" presetID="31" presetClass="entr" presetSubtype="0" fill="hold"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 calcmode="lin" valueType="num">
                                      <p:cBhvr>
                                        <p:cTn id="62"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3"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4"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5" dur="1000"/>
                                        <p:tgtEl>
                                          <p:spTgt spid="3">
                                            <p:txEl>
                                              <p:pRg st="9" end="9"/>
                                            </p:txEl>
                                          </p:spTgt>
                                        </p:tgtEl>
                                      </p:cBhvr>
                                    </p:animEffect>
                                  </p:childTnLst>
                                </p:cTn>
                              </p:par>
                              <p:par>
                                <p:cTn id="66" presetID="31" presetClass="entr" presetSubtype="0" fill="hold" nodeType="with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 calcmode="lin" valueType="num">
                                      <p:cBhvr>
                                        <p:cTn id="68"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9"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70"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71"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491" y="1524000"/>
            <a:ext cx="11711709" cy="5107709"/>
          </a:xfrm>
        </p:spPr>
        <p:txBody>
          <a:bodyPr/>
          <a:lstStyle/>
          <a:p>
            <a:endParaRPr lang="en-US" dirty="0"/>
          </a:p>
          <a:p>
            <a:pPr marL="0" indent="0">
              <a:buNone/>
            </a:pPr>
            <a:r>
              <a:rPr lang="en-US" dirty="0"/>
              <a:t>Sol) </a:t>
            </a:r>
          </a:p>
          <a:p>
            <a:pPr>
              <a:buFont typeface="Wingdings" panose="05000000000000000000" pitchFamily="2" charset="2"/>
              <a:buChar char="§"/>
            </a:pPr>
            <a:r>
              <a:rPr lang="en-US" dirty="0"/>
              <a:t>B, a male engineer travels with only G, a teacher in vehicle 1. Since each vehicle has persons of both the genders, so G is a female. C does not travel with A or F. Also, no person travels with any person of the same profession. Since C &amp; D are both doctors, so C does not travel with D. Since A travels in vehicle 2, so C travels with E in vehicle 3. Since C is a female, so E is a male.</a:t>
            </a:r>
          </a:p>
          <a:p>
            <a:pPr>
              <a:buFont typeface="Wingdings" panose="05000000000000000000" pitchFamily="2" charset="2"/>
              <a:buChar char="§"/>
            </a:pPr>
            <a:r>
              <a:rPr lang="en-US" dirty="0"/>
              <a:t>Thus A, D &amp; F travels in vehicle 2. So, their professions must be different. D is a doctor. Since A is not an engineer being sisters, are both females. B &amp; F are 2 engineers, C &amp; D are two doctors. So, A, E &amp; G are all teachers.</a:t>
            </a:r>
          </a:p>
          <a:p>
            <a:endParaRPr lang="en-US" dirty="0"/>
          </a:p>
        </p:txBody>
      </p:sp>
    </p:spTree>
    <p:extLst>
      <p:ext uri="{BB962C8B-B14F-4D97-AF65-F5344CB8AC3E}">
        <p14:creationId xmlns="" xmlns:p14="http://schemas.microsoft.com/office/powerpoint/2010/main" val="111207840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80">
                                          <p:stCondLst>
                                            <p:cond delay="0"/>
                                          </p:stCondLst>
                                        </p:cTn>
                                        <p:tgtEl>
                                          <p:spTgt spid="3">
                                            <p:txEl>
                                              <p:pRg st="3" end="3"/>
                                            </p:txEl>
                                          </p:spTgt>
                                        </p:tgtEl>
                                      </p:cBhvr>
                                    </p:animEffect>
                                    <p:anim calcmode="lin" valueType="num">
                                      <p:cBhvr>
                                        <p:cTn id="2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3">
                                            <p:txEl>
                                              <p:pRg st="3" end="3"/>
                                            </p:txEl>
                                          </p:spTgt>
                                        </p:tgtEl>
                                      </p:cBhvr>
                                      <p:to x="100000" y="60000"/>
                                    </p:animScale>
                                    <p:animScale>
                                      <p:cBhvr>
                                        <p:cTn id="26" dur="166" decel="50000">
                                          <p:stCondLst>
                                            <p:cond delay="676"/>
                                          </p:stCondLst>
                                        </p:cTn>
                                        <p:tgtEl>
                                          <p:spTgt spid="3">
                                            <p:txEl>
                                              <p:pRg st="3" end="3"/>
                                            </p:txEl>
                                          </p:spTgt>
                                        </p:tgtEl>
                                      </p:cBhvr>
                                      <p:to x="100000" y="100000"/>
                                    </p:animScale>
                                    <p:animScale>
                                      <p:cBhvr>
                                        <p:cTn id="27" dur="26">
                                          <p:stCondLst>
                                            <p:cond delay="1312"/>
                                          </p:stCondLst>
                                        </p:cTn>
                                        <p:tgtEl>
                                          <p:spTgt spid="3">
                                            <p:txEl>
                                              <p:pRg st="3" end="3"/>
                                            </p:txEl>
                                          </p:spTgt>
                                        </p:tgtEl>
                                      </p:cBhvr>
                                      <p:to x="100000" y="80000"/>
                                    </p:animScale>
                                    <p:animScale>
                                      <p:cBhvr>
                                        <p:cTn id="28" dur="166" decel="50000">
                                          <p:stCondLst>
                                            <p:cond delay="1338"/>
                                          </p:stCondLst>
                                        </p:cTn>
                                        <p:tgtEl>
                                          <p:spTgt spid="3">
                                            <p:txEl>
                                              <p:pRg st="3" end="3"/>
                                            </p:txEl>
                                          </p:spTgt>
                                        </p:tgtEl>
                                      </p:cBhvr>
                                      <p:to x="100000" y="100000"/>
                                    </p:animScale>
                                    <p:animScale>
                                      <p:cBhvr>
                                        <p:cTn id="29" dur="26">
                                          <p:stCondLst>
                                            <p:cond delay="1642"/>
                                          </p:stCondLst>
                                        </p:cTn>
                                        <p:tgtEl>
                                          <p:spTgt spid="3">
                                            <p:txEl>
                                              <p:pRg st="3" end="3"/>
                                            </p:txEl>
                                          </p:spTgt>
                                        </p:tgtEl>
                                      </p:cBhvr>
                                      <p:to x="100000" y="90000"/>
                                    </p:animScale>
                                    <p:animScale>
                                      <p:cBhvr>
                                        <p:cTn id="30" dur="166" decel="50000">
                                          <p:stCondLst>
                                            <p:cond delay="1668"/>
                                          </p:stCondLst>
                                        </p:cTn>
                                        <p:tgtEl>
                                          <p:spTgt spid="3">
                                            <p:txEl>
                                              <p:pRg st="3" end="3"/>
                                            </p:txEl>
                                          </p:spTgt>
                                        </p:tgtEl>
                                      </p:cBhvr>
                                      <p:to x="100000" y="100000"/>
                                    </p:animScale>
                                    <p:animScale>
                                      <p:cBhvr>
                                        <p:cTn id="31" dur="26">
                                          <p:stCondLst>
                                            <p:cond delay="1808"/>
                                          </p:stCondLst>
                                        </p:cTn>
                                        <p:tgtEl>
                                          <p:spTgt spid="3">
                                            <p:txEl>
                                              <p:pRg st="3" end="3"/>
                                            </p:txEl>
                                          </p:spTgt>
                                        </p:tgtEl>
                                      </p:cBhvr>
                                      <p:to x="100000" y="95000"/>
                                    </p:animScale>
                                    <p:animScale>
                                      <p:cBhvr>
                                        <p:cTn id="32"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0"/>
            <a:ext cx="11896436" cy="5116945"/>
          </a:xfrm>
        </p:spPr>
        <p:txBody>
          <a:bodyPr>
            <a:normAutofit/>
          </a:bodyPr>
          <a:lstStyle/>
          <a:p>
            <a:pPr marL="914400" lvl="1" indent="-457200">
              <a:buFont typeface="+mj-lt"/>
              <a:buAutoNum type="alphaLcPeriod"/>
            </a:pPr>
            <a:endParaRPr lang="en-US" dirty="0"/>
          </a:p>
          <a:p>
            <a:pPr marL="914400" lvl="1" indent="-457200">
              <a:buFont typeface="+mj-lt"/>
              <a:buAutoNum type="alphaLcPeriod"/>
            </a:pPr>
            <a:endParaRPr lang="en-US" dirty="0"/>
          </a:p>
          <a:p>
            <a:pPr marL="914400" lvl="1" indent="-457200">
              <a:buFont typeface="+mj-lt"/>
              <a:buAutoNum type="alphaLcPeriod"/>
            </a:pPr>
            <a:endParaRPr lang="en-US" dirty="0"/>
          </a:p>
          <a:p>
            <a:pPr marL="914400" lvl="1" indent="-457200">
              <a:buFont typeface="+mj-lt"/>
              <a:buAutoNum type="alphaLcPeriod"/>
            </a:pPr>
            <a:endParaRPr lang="en-US" dirty="0"/>
          </a:p>
          <a:p>
            <a:pPr marL="914400" lvl="1" indent="-457200">
              <a:buFont typeface="+mj-lt"/>
              <a:buAutoNum type="alphaLcPeriod"/>
            </a:pPr>
            <a:endParaRPr lang="en-US" dirty="0"/>
          </a:p>
          <a:p>
            <a:pPr marL="914400" lvl="1" indent="-457200">
              <a:buFont typeface="+mj-lt"/>
              <a:buAutoNum type="alphaLcPeriod"/>
            </a:pPr>
            <a:endParaRPr lang="en-US" dirty="0"/>
          </a:p>
          <a:p>
            <a:pPr marL="457200" lvl="1" indent="0">
              <a:buNone/>
            </a:pPr>
            <a:endParaRPr lang="en-US" dirty="0"/>
          </a:p>
          <a:p>
            <a:pPr marL="457200" lvl="1" indent="0">
              <a:buNone/>
            </a:pPr>
            <a:endParaRPr lang="en-US" dirty="0"/>
          </a:p>
          <a:p>
            <a:pPr marL="914400" lvl="1" indent="-457200">
              <a:buFont typeface="+mj-lt"/>
              <a:buAutoNum type="alphaLcPeriod"/>
            </a:pPr>
            <a:r>
              <a:rPr lang="en-US" dirty="0"/>
              <a:t>C travels in 3 [or 1:  A=2, B=1 C= 1 D= 2  E=3 F=3  G=1]</a:t>
            </a:r>
          </a:p>
          <a:p>
            <a:pPr marL="914400" lvl="1" indent="-457200">
              <a:buFont typeface="+mj-lt"/>
              <a:buAutoNum type="alphaLcPeriod"/>
            </a:pPr>
            <a:r>
              <a:rPr lang="en-US" dirty="0"/>
              <a:t>A,C,F &amp; G </a:t>
            </a:r>
          </a:p>
          <a:p>
            <a:pPr marL="914400" lvl="1" indent="-457200">
              <a:buFont typeface="+mj-lt"/>
              <a:buAutoNum type="alphaLcPeriod"/>
            </a:pPr>
            <a:r>
              <a:rPr lang="en-US" dirty="0"/>
              <a:t>F- Engineer</a:t>
            </a:r>
          </a:p>
          <a:p>
            <a:pPr marL="914400" lvl="1" indent="-457200">
              <a:buFont typeface="+mj-lt"/>
              <a:buAutoNum type="alphaLcPeriod"/>
            </a:pPr>
            <a:r>
              <a:rPr lang="en-US" dirty="0"/>
              <a:t>F-Female- Teacher</a:t>
            </a:r>
          </a:p>
          <a:p>
            <a:pPr marL="914400" lvl="1" indent="-457200">
              <a:buFont typeface="+mj-lt"/>
              <a:buAutoNum type="alphaLcPeriod"/>
            </a:pPr>
            <a:r>
              <a:rPr lang="en-US" dirty="0"/>
              <a:t>A,E,G- Teacher.</a:t>
            </a:r>
          </a:p>
          <a:p>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979203628"/>
              </p:ext>
            </p:extLst>
          </p:nvPr>
        </p:nvGraphicFramePr>
        <p:xfrm>
          <a:off x="910648" y="1827212"/>
          <a:ext cx="10459316" cy="1449938"/>
        </p:xfrm>
        <a:graphic>
          <a:graphicData uri="http://schemas.openxmlformats.org/drawingml/2006/table">
            <a:tbl>
              <a:tblPr firstRow="1" firstCol="1" bandRow="1">
                <a:tableStyleId>{5C22544A-7EE6-4342-B048-85BDC9FD1C3A}</a:tableStyleId>
              </a:tblPr>
              <a:tblGrid>
                <a:gridCol w="1306576">
                  <a:extLst>
                    <a:ext uri="{9D8B030D-6E8A-4147-A177-3AD203B41FA5}">
                      <a16:colId xmlns="" xmlns:a16="http://schemas.microsoft.com/office/drawing/2014/main" val="1423557705"/>
                    </a:ext>
                  </a:extLst>
                </a:gridCol>
                <a:gridCol w="1306576">
                  <a:extLst>
                    <a:ext uri="{9D8B030D-6E8A-4147-A177-3AD203B41FA5}">
                      <a16:colId xmlns="" xmlns:a16="http://schemas.microsoft.com/office/drawing/2014/main" val="4054657270"/>
                    </a:ext>
                  </a:extLst>
                </a:gridCol>
                <a:gridCol w="1307694">
                  <a:extLst>
                    <a:ext uri="{9D8B030D-6E8A-4147-A177-3AD203B41FA5}">
                      <a16:colId xmlns="" xmlns:a16="http://schemas.microsoft.com/office/drawing/2014/main" val="259818184"/>
                    </a:ext>
                  </a:extLst>
                </a:gridCol>
                <a:gridCol w="1307694">
                  <a:extLst>
                    <a:ext uri="{9D8B030D-6E8A-4147-A177-3AD203B41FA5}">
                      <a16:colId xmlns="" xmlns:a16="http://schemas.microsoft.com/office/drawing/2014/main" val="506770417"/>
                    </a:ext>
                  </a:extLst>
                </a:gridCol>
                <a:gridCol w="1307694">
                  <a:extLst>
                    <a:ext uri="{9D8B030D-6E8A-4147-A177-3AD203B41FA5}">
                      <a16:colId xmlns="" xmlns:a16="http://schemas.microsoft.com/office/drawing/2014/main" val="2315721462"/>
                    </a:ext>
                  </a:extLst>
                </a:gridCol>
                <a:gridCol w="1307694">
                  <a:extLst>
                    <a:ext uri="{9D8B030D-6E8A-4147-A177-3AD203B41FA5}">
                      <a16:colId xmlns="" xmlns:a16="http://schemas.microsoft.com/office/drawing/2014/main" val="3011532843"/>
                    </a:ext>
                  </a:extLst>
                </a:gridCol>
                <a:gridCol w="1307694">
                  <a:extLst>
                    <a:ext uri="{9D8B030D-6E8A-4147-A177-3AD203B41FA5}">
                      <a16:colId xmlns="" xmlns:a16="http://schemas.microsoft.com/office/drawing/2014/main" val="2643310160"/>
                    </a:ext>
                  </a:extLst>
                </a:gridCol>
                <a:gridCol w="1307694">
                  <a:extLst>
                    <a:ext uri="{9D8B030D-6E8A-4147-A177-3AD203B41FA5}">
                      <a16:colId xmlns="" xmlns:a16="http://schemas.microsoft.com/office/drawing/2014/main" val="1747289106"/>
                    </a:ext>
                  </a:extLst>
                </a:gridCol>
              </a:tblGrid>
              <a:tr h="367421">
                <a:tc>
                  <a:txBody>
                    <a:bodyPr/>
                    <a:lstStyle/>
                    <a:p>
                      <a:pPr marL="0" marR="0" algn="ctr">
                        <a:lnSpc>
                          <a:spcPct val="107000"/>
                        </a:lnSpc>
                        <a:spcBef>
                          <a:spcPts val="0"/>
                        </a:spcBef>
                        <a:spcAft>
                          <a:spcPts val="0"/>
                        </a:spcAft>
                      </a:pPr>
                      <a:r>
                        <a:rPr lang="en-US" sz="1100" dirty="0">
                          <a:effectLst/>
                        </a:rPr>
                        <a:t>PERSON</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A</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B</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C</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D</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E</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F</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G</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1841173231"/>
                  </a:ext>
                </a:extLst>
              </a:tr>
              <a:tr h="367695">
                <a:tc>
                  <a:txBody>
                    <a:bodyPr/>
                    <a:lstStyle/>
                    <a:p>
                      <a:pPr marL="0" marR="0" algn="ctr">
                        <a:lnSpc>
                          <a:spcPct val="107000"/>
                        </a:lnSpc>
                        <a:spcBef>
                          <a:spcPts val="0"/>
                        </a:spcBef>
                        <a:spcAft>
                          <a:spcPts val="0"/>
                        </a:spcAft>
                      </a:pPr>
                      <a:r>
                        <a:rPr lang="en-US" sz="1100" dirty="0">
                          <a:effectLst/>
                        </a:rPr>
                        <a:t>VEHICLE</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2</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2882179880"/>
                  </a:ext>
                </a:extLst>
              </a:tr>
              <a:tr h="347127">
                <a:tc>
                  <a:txBody>
                    <a:bodyPr/>
                    <a:lstStyle/>
                    <a:p>
                      <a:pPr marL="0" marR="0" algn="ctr">
                        <a:lnSpc>
                          <a:spcPct val="107000"/>
                        </a:lnSpc>
                        <a:spcBef>
                          <a:spcPts val="0"/>
                        </a:spcBef>
                        <a:spcAft>
                          <a:spcPts val="0"/>
                        </a:spcAft>
                      </a:pPr>
                      <a:r>
                        <a:rPr lang="en-US" sz="1100">
                          <a:effectLst/>
                        </a:rPr>
                        <a:t>PROFESSION</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TEACHER</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ENGINEER</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DOCTOR</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DOCTOR</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REACHER</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ENGINEER</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TEACHER</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4170856042"/>
                  </a:ext>
                </a:extLst>
              </a:tr>
              <a:tr h="367695">
                <a:tc>
                  <a:txBody>
                    <a:bodyPr/>
                    <a:lstStyle/>
                    <a:p>
                      <a:pPr marL="0" marR="0" algn="ctr">
                        <a:lnSpc>
                          <a:spcPct val="107000"/>
                        </a:lnSpc>
                        <a:spcBef>
                          <a:spcPts val="0"/>
                        </a:spcBef>
                        <a:spcAft>
                          <a:spcPts val="0"/>
                        </a:spcAft>
                      </a:pPr>
                      <a:r>
                        <a:rPr lang="en-US" sz="1100" dirty="0" smtClean="0">
                          <a:effectLst/>
                          <a:latin typeface="+mn-lt"/>
                          <a:ea typeface="+mn-ea"/>
                          <a:cs typeface="+mn-cs"/>
                        </a:rPr>
                        <a:t>Gender</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FEMALE</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MALE</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FEMALE</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MALE</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MALE </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FEMALE</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FEMALE</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566888964"/>
                  </a:ext>
                </a:extLst>
              </a:tr>
            </a:tbl>
          </a:graphicData>
        </a:graphic>
      </p:graphicFrame>
    </p:spTree>
    <p:extLst>
      <p:ext uri="{BB962C8B-B14F-4D97-AF65-F5344CB8AC3E}">
        <p14:creationId xmlns="" xmlns:p14="http://schemas.microsoft.com/office/powerpoint/2010/main" val="3778197240"/>
      </p:ext>
    </p:extLst>
  </p:cSld>
  <p:clrMapOvr>
    <a:masterClrMapping/>
  </p:clrMapOvr>
  <mc:AlternateContent xmlns:mc="http://schemas.openxmlformats.org/markup-compatibility/2006">
    <mc:Choice xmlns=""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 calcmode="lin" valueType="num">
                                      <p:cBhvr>
                                        <p:cTn id="12"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8" end="8"/>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 calcmode="lin" valueType="num">
                                      <p:cBhvr>
                                        <p:cTn id="18"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9" end="9"/>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 calcmode="lin" valueType="num">
                                      <p:cBhvr>
                                        <p:cTn id="24"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10" end="10"/>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anim calcmode="lin" valueType="num">
                                      <p:cBhvr>
                                        <p:cTn id="30"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11" end="11"/>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anim calcmode="lin" valueType="num">
                                      <p:cBhvr>
                                        <p:cTn id="36"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5AB64F0-D2F8-2E34-E08D-E4DC11934D49}"/>
              </a:ext>
            </a:extLst>
          </p:cNvPr>
          <p:cNvPicPr>
            <a:picLocks noChangeAspect="1"/>
          </p:cNvPicPr>
          <p:nvPr/>
        </p:nvPicPr>
        <p:blipFill>
          <a:blip r:embed="rId2"/>
          <a:stretch>
            <a:fillRect/>
          </a:stretch>
        </p:blipFill>
        <p:spPr>
          <a:xfrm>
            <a:off x="1141970" y="5094174"/>
            <a:ext cx="1333686" cy="866896"/>
          </a:xfrm>
          <a:prstGeom prst="rect">
            <a:avLst/>
          </a:prstGeom>
        </p:spPr>
      </p:pic>
      <p:pic>
        <p:nvPicPr>
          <p:cNvPr id="7" name="Picture 6">
            <a:extLst>
              <a:ext uri="{FF2B5EF4-FFF2-40B4-BE49-F238E27FC236}">
                <a16:creationId xmlns="" xmlns:a16="http://schemas.microsoft.com/office/drawing/2014/main" id="{8738E5EF-D330-47F8-F5F2-782ED0093D41}"/>
              </a:ext>
            </a:extLst>
          </p:cNvPr>
          <p:cNvPicPr>
            <a:picLocks noChangeAspect="1"/>
          </p:cNvPicPr>
          <p:nvPr/>
        </p:nvPicPr>
        <p:blipFill>
          <a:blip r:embed="rId3"/>
          <a:stretch>
            <a:fillRect/>
          </a:stretch>
        </p:blipFill>
        <p:spPr>
          <a:xfrm>
            <a:off x="1141970" y="6156803"/>
            <a:ext cx="2467319" cy="581106"/>
          </a:xfrm>
          <a:prstGeom prst="rect">
            <a:avLst/>
          </a:prstGeom>
        </p:spPr>
      </p:pic>
      <p:pic>
        <p:nvPicPr>
          <p:cNvPr id="9" name="Picture 8">
            <a:extLst>
              <a:ext uri="{FF2B5EF4-FFF2-40B4-BE49-F238E27FC236}">
                <a16:creationId xmlns="" xmlns:a16="http://schemas.microsoft.com/office/drawing/2014/main" id="{42FABA1A-8DA6-ED66-81C8-22B18CED7B6E}"/>
              </a:ext>
            </a:extLst>
          </p:cNvPr>
          <p:cNvPicPr>
            <a:picLocks noChangeAspect="1"/>
          </p:cNvPicPr>
          <p:nvPr/>
        </p:nvPicPr>
        <p:blipFill>
          <a:blip r:embed="rId4"/>
          <a:stretch>
            <a:fillRect/>
          </a:stretch>
        </p:blipFill>
        <p:spPr>
          <a:xfrm>
            <a:off x="677275" y="1403690"/>
            <a:ext cx="9980732" cy="3592617"/>
          </a:xfrm>
          <a:prstGeom prst="rect">
            <a:avLst/>
          </a:prstGeom>
        </p:spPr>
      </p:pic>
      <p:sp>
        <p:nvSpPr>
          <p:cNvPr id="11" name="TextBox 10">
            <a:extLst>
              <a:ext uri="{FF2B5EF4-FFF2-40B4-BE49-F238E27FC236}">
                <a16:creationId xmlns="" xmlns:a16="http://schemas.microsoft.com/office/drawing/2014/main" id="{472F2616-051E-27BE-F6DB-21A706ABBB82}"/>
              </a:ext>
            </a:extLst>
          </p:cNvPr>
          <p:cNvSpPr txBox="1"/>
          <p:nvPr/>
        </p:nvSpPr>
        <p:spPr>
          <a:xfrm>
            <a:off x="3049250" y="751826"/>
            <a:ext cx="6093500" cy="369332"/>
          </a:xfrm>
          <a:prstGeom prst="rect">
            <a:avLst/>
          </a:prstGeom>
          <a:noFill/>
        </p:spPr>
        <p:txBody>
          <a:bodyPr wrap="square">
            <a:spAutoFit/>
          </a:bodyPr>
          <a:lstStyle/>
          <a:p>
            <a:r>
              <a:rPr lang="en-US" b="1" dirty="0"/>
              <a:t>Type 2 : SEATING PLAN/PLACING ARRANGEMENTS</a:t>
            </a:r>
            <a:endParaRPr lang="en-IN" b="1" dirty="0"/>
          </a:p>
        </p:txBody>
      </p:sp>
    </p:spTree>
    <p:extLst>
      <p:ext uri="{BB962C8B-B14F-4D97-AF65-F5344CB8AC3E}">
        <p14:creationId xmlns="" xmlns:p14="http://schemas.microsoft.com/office/powerpoint/2010/main" val="11713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891" y="1376218"/>
            <a:ext cx="11988799" cy="5375564"/>
          </a:xfrm>
        </p:spPr>
        <p:txBody>
          <a:bodyPr/>
          <a:lstStyle/>
          <a:p>
            <a:pPr marL="0" indent="0">
              <a:buNone/>
            </a:pPr>
            <a:endParaRPr lang="en-US" dirty="0"/>
          </a:p>
          <a:p>
            <a:pPr marL="0" lvl="0" indent="0">
              <a:buNone/>
            </a:pPr>
            <a:r>
              <a:rPr lang="en-US" dirty="0"/>
              <a:t>1) 9 cricket fans are watching a match in a stadium. Seated in one row, they are J,K,L,M,N,O,P,Q &amp; R. L is at the right of M &amp; at 3</a:t>
            </a:r>
            <a:r>
              <a:rPr lang="en-US" baseline="30000" dirty="0"/>
              <a:t>rd</a:t>
            </a:r>
            <a:r>
              <a:rPr lang="en-US" dirty="0"/>
              <a:t> place at the right of N. K is at one end of the row. Q is seated adjacent to both O &amp; P. O is at the 3</a:t>
            </a:r>
            <a:r>
              <a:rPr lang="en-US" baseline="30000" dirty="0"/>
              <a:t>rd</a:t>
            </a:r>
            <a:r>
              <a:rPr lang="en-US" dirty="0"/>
              <a:t> place at the left of K. J is immediately next to left of O.</a:t>
            </a:r>
          </a:p>
          <a:p>
            <a:pPr marL="457200" lvl="0" indent="-457200">
              <a:buFont typeface="+mj-lt"/>
              <a:buAutoNum type="alphaLcParenR"/>
            </a:pPr>
            <a:r>
              <a:rPr lang="en-US" dirty="0"/>
              <a:t>Who is sitting at the center of the row?</a:t>
            </a:r>
          </a:p>
          <a:p>
            <a:pPr marL="457200" lvl="0" indent="-457200">
              <a:buFont typeface="+mj-lt"/>
              <a:buAutoNum type="alphaLcParenR"/>
            </a:pPr>
            <a:r>
              <a:rPr lang="en-US" dirty="0"/>
              <a:t>Who is at the other end of the row?</a:t>
            </a:r>
          </a:p>
          <a:p>
            <a:pPr marL="457200" lvl="0" indent="-457200">
              <a:buFont typeface="+mj-lt"/>
              <a:buAutoNum type="alphaLcParenR"/>
            </a:pPr>
            <a:r>
              <a:rPr lang="en-US" dirty="0"/>
              <a:t>Which of the following statements is true?</a:t>
            </a:r>
          </a:p>
          <a:p>
            <a:pPr marL="971550" lvl="1" indent="-514350">
              <a:buFont typeface="+mj-lt"/>
              <a:buAutoNum type="romanUcPeriod"/>
            </a:pPr>
            <a:r>
              <a:rPr lang="en-US" dirty="0"/>
              <a:t>N is 2 seats away from J</a:t>
            </a:r>
          </a:p>
          <a:p>
            <a:pPr marL="971550" lvl="1" indent="-514350">
              <a:buFont typeface="+mj-lt"/>
              <a:buAutoNum type="romanUcPeriod"/>
            </a:pPr>
            <a:r>
              <a:rPr lang="en-US" dirty="0"/>
              <a:t>M is at one extreme end </a:t>
            </a:r>
          </a:p>
          <a:p>
            <a:pPr marL="971550" lvl="1" indent="-514350">
              <a:buFont typeface="+mj-lt"/>
              <a:buAutoNum type="romanUcPeriod"/>
            </a:pPr>
            <a:r>
              <a:rPr lang="en-US" dirty="0"/>
              <a:t>R &amp; P are neighbors</a:t>
            </a:r>
          </a:p>
          <a:p>
            <a:pPr marL="971550" lvl="1" indent="-514350">
              <a:buFont typeface="+mj-lt"/>
              <a:buAutoNum type="romanUcPeriod"/>
            </a:pPr>
            <a:r>
              <a:rPr lang="en-US" dirty="0"/>
              <a:t>There is one person between L &amp; O</a:t>
            </a:r>
          </a:p>
          <a:p>
            <a:pPr marL="0" indent="0">
              <a:buNone/>
            </a:pPr>
            <a:endParaRPr lang="en-US" dirty="0"/>
          </a:p>
        </p:txBody>
      </p:sp>
    </p:spTree>
    <p:extLst>
      <p:ext uri="{BB962C8B-B14F-4D97-AF65-F5344CB8AC3E}">
        <p14:creationId xmlns="" xmlns:p14="http://schemas.microsoft.com/office/powerpoint/2010/main" val="26023037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strips(down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strips(down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strips(down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strips(down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strips(down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strips(down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strips(down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strips(downLeft)">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836" y="1376218"/>
            <a:ext cx="11988800" cy="5394037"/>
          </a:xfrm>
        </p:spPr>
        <p:txBody>
          <a:bodyPr>
            <a:normAutofit/>
          </a:bodyPr>
          <a:lstStyle/>
          <a:p>
            <a:pPr marL="0" lvl="0" indent="0">
              <a:buNone/>
            </a:pPr>
            <a:r>
              <a:rPr lang="en-US" dirty="0"/>
              <a:t>Sol) </a:t>
            </a:r>
          </a:p>
          <a:p>
            <a:pPr marL="914400" lvl="1" indent="-457200">
              <a:buFont typeface="+mj-lt"/>
              <a:buAutoNum type="alphaLcParenR"/>
            </a:pPr>
            <a:r>
              <a:rPr lang="en-US" dirty="0"/>
              <a:t>N_ML</a:t>
            </a:r>
          </a:p>
          <a:p>
            <a:pPr marL="914400" lvl="1" indent="-457200">
              <a:buFont typeface="+mj-lt"/>
              <a:buAutoNum type="alphaLcParenR"/>
            </a:pPr>
            <a:r>
              <a:rPr lang="en-US" dirty="0"/>
              <a:t>_ _ _ _ K</a:t>
            </a:r>
          </a:p>
          <a:p>
            <a:pPr marL="914400" lvl="1" indent="-457200">
              <a:buFont typeface="+mj-lt"/>
              <a:buAutoNum type="alphaLcParenR"/>
            </a:pPr>
            <a:r>
              <a:rPr lang="en-US" u="sng" dirty="0"/>
              <a:t>O </a:t>
            </a:r>
            <a:r>
              <a:rPr lang="en-US" dirty="0"/>
              <a:t>Q </a:t>
            </a:r>
            <a:r>
              <a:rPr lang="en-US" u="sng" dirty="0"/>
              <a:t>P</a:t>
            </a:r>
            <a:endParaRPr lang="en-US" dirty="0"/>
          </a:p>
          <a:p>
            <a:pPr marL="914400" lvl="1" indent="-457200">
              <a:buFont typeface="+mj-lt"/>
              <a:buAutoNum type="alphaLcParenR"/>
            </a:pPr>
            <a:r>
              <a:rPr lang="en-US" u="sng" dirty="0"/>
              <a:t>O </a:t>
            </a:r>
            <a:r>
              <a:rPr lang="en-US" dirty="0"/>
              <a:t>Q P K</a:t>
            </a:r>
          </a:p>
          <a:p>
            <a:pPr marL="914400" lvl="1" indent="-457200">
              <a:buFont typeface="+mj-lt"/>
              <a:buAutoNum type="alphaLcParenR"/>
            </a:pPr>
            <a:r>
              <a:rPr lang="en-US" u="sng" dirty="0"/>
              <a:t>J</a:t>
            </a:r>
            <a:r>
              <a:rPr lang="en-US" dirty="0"/>
              <a:t> O Q P K</a:t>
            </a:r>
          </a:p>
          <a:p>
            <a:pPr marL="914400" lvl="1" indent="-457200">
              <a:buFont typeface="+mj-lt"/>
              <a:buAutoNum type="alphaLcParenR"/>
            </a:pPr>
            <a:r>
              <a:rPr lang="en-US" dirty="0"/>
              <a:t>Left over : R</a:t>
            </a:r>
          </a:p>
          <a:p>
            <a:r>
              <a:rPr lang="en-US" u="sng" dirty="0"/>
              <a:t>NRMLJOQPK</a:t>
            </a:r>
            <a:endParaRPr lang="en-US" dirty="0"/>
          </a:p>
          <a:p>
            <a:pPr marL="971550" lvl="1" indent="-514350">
              <a:buFont typeface="+mj-lt"/>
              <a:buAutoNum type="romanUcPeriod"/>
            </a:pPr>
            <a:r>
              <a:rPr lang="en-US" dirty="0"/>
              <a:t>J</a:t>
            </a:r>
          </a:p>
          <a:p>
            <a:pPr marL="971550" lvl="1" indent="-514350">
              <a:buFont typeface="+mj-lt"/>
              <a:buAutoNum type="romanUcPeriod"/>
            </a:pPr>
            <a:r>
              <a:rPr lang="en-US" dirty="0"/>
              <a:t>N</a:t>
            </a:r>
          </a:p>
          <a:p>
            <a:pPr marL="971550" lvl="1" indent="-514350">
              <a:buFont typeface="+mj-lt"/>
              <a:buAutoNum type="romanUcPeriod"/>
            </a:pPr>
            <a:r>
              <a:rPr lang="en-US" dirty="0"/>
              <a:t>(IV)</a:t>
            </a:r>
          </a:p>
          <a:p>
            <a:pPr marL="0" indent="0">
              <a:buNone/>
            </a:pPr>
            <a:endParaRPr lang="en-US" dirty="0"/>
          </a:p>
        </p:txBody>
      </p:sp>
    </p:spTree>
    <p:extLst>
      <p:ext uri="{BB962C8B-B14F-4D97-AF65-F5344CB8AC3E}">
        <p14:creationId xmlns="" xmlns:p14="http://schemas.microsoft.com/office/powerpoint/2010/main" val="1806480390"/>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down)">
                                      <p:cBhvr>
                                        <p:cTn id="97" dur="580">
                                          <p:stCondLst>
                                            <p:cond delay="0"/>
                                          </p:stCondLst>
                                        </p:cTn>
                                        <p:tgtEl>
                                          <p:spTgt spid="3">
                                            <p:txEl>
                                              <p:pRg st="5" end="5"/>
                                            </p:txEl>
                                          </p:spTgt>
                                        </p:tgtEl>
                                      </p:cBhvr>
                                    </p:animEffect>
                                    <p:anim calcmode="lin" valueType="num">
                                      <p:cBhvr>
                                        <p:cTn id="9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5" end="5"/>
                                            </p:txEl>
                                          </p:spTgt>
                                        </p:tgtEl>
                                      </p:cBhvr>
                                      <p:to x="100000" y="60000"/>
                                    </p:animScale>
                                    <p:animScale>
                                      <p:cBhvr>
                                        <p:cTn id="104" dur="166" decel="50000">
                                          <p:stCondLst>
                                            <p:cond delay="676"/>
                                          </p:stCondLst>
                                        </p:cTn>
                                        <p:tgtEl>
                                          <p:spTgt spid="3">
                                            <p:txEl>
                                              <p:pRg st="5" end="5"/>
                                            </p:txEl>
                                          </p:spTgt>
                                        </p:tgtEl>
                                      </p:cBhvr>
                                      <p:to x="100000" y="100000"/>
                                    </p:animScale>
                                    <p:animScale>
                                      <p:cBhvr>
                                        <p:cTn id="105" dur="26">
                                          <p:stCondLst>
                                            <p:cond delay="1312"/>
                                          </p:stCondLst>
                                        </p:cTn>
                                        <p:tgtEl>
                                          <p:spTgt spid="3">
                                            <p:txEl>
                                              <p:pRg st="5" end="5"/>
                                            </p:txEl>
                                          </p:spTgt>
                                        </p:tgtEl>
                                      </p:cBhvr>
                                      <p:to x="100000" y="80000"/>
                                    </p:animScale>
                                    <p:animScale>
                                      <p:cBhvr>
                                        <p:cTn id="106" dur="166" decel="50000">
                                          <p:stCondLst>
                                            <p:cond delay="1338"/>
                                          </p:stCondLst>
                                        </p:cTn>
                                        <p:tgtEl>
                                          <p:spTgt spid="3">
                                            <p:txEl>
                                              <p:pRg st="5" end="5"/>
                                            </p:txEl>
                                          </p:spTgt>
                                        </p:tgtEl>
                                      </p:cBhvr>
                                      <p:to x="100000" y="100000"/>
                                    </p:animScale>
                                    <p:animScale>
                                      <p:cBhvr>
                                        <p:cTn id="107" dur="26">
                                          <p:stCondLst>
                                            <p:cond delay="1642"/>
                                          </p:stCondLst>
                                        </p:cTn>
                                        <p:tgtEl>
                                          <p:spTgt spid="3">
                                            <p:txEl>
                                              <p:pRg st="5" end="5"/>
                                            </p:txEl>
                                          </p:spTgt>
                                        </p:tgtEl>
                                      </p:cBhvr>
                                      <p:to x="100000" y="90000"/>
                                    </p:animScale>
                                    <p:animScale>
                                      <p:cBhvr>
                                        <p:cTn id="108" dur="166" decel="50000">
                                          <p:stCondLst>
                                            <p:cond delay="1668"/>
                                          </p:stCondLst>
                                        </p:cTn>
                                        <p:tgtEl>
                                          <p:spTgt spid="3">
                                            <p:txEl>
                                              <p:pRg st="5" end="5"/>
                                            </p:txEl>
                                          </p:spTgt>
                                        </p:tgtEl>
                                      </p:cBhvr>
                                      <p:to x="100000" y="100000"/>
                                    </p:animScale>
                                    <p:animScale>
                                      <p:cBhvr>
                                        <p:cTn id="109" dur="26">
                                          <p:stCondLst>
                                            <p:cond delay="1808"/>
                                          </p:stCondLst>
                                        </p:cTn>
                                        <p:tgtEl>
                                          <p:spTgt spid="3">
                                            <p:txEl>
                                              <p:pRg st="5" end="5"/>
                                            </p:txEl>
                                          </p:spTgt>
                                        </p:tgtEl>
                                      </p:cBhvr>
                                      <p:to x="100000" y="95000"/>
                                    </p:animScale>
                                    <p:animScale>
                                      <p:cBhvr>
                                        <p:cTn id="110" dur="166" decel="50000">
                                          <p:stCondLst>
                                            <p:cond delay="1834"/>
                                          </p:stCondLst>
                                        </p:cTn>
                                        <p:tgtEl>
                                          <p:spTgt spid="3">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580">
                                          <p:stCondLst>
                                            <p:cond delay="0"/>
                                          </p:stCondLst>
                                        </p:cTn>
                                        <p:tgtEl>
                                          <p:spTgt spid="3">
                                            <p:txEl>
                                              <p:pRg st="6" end="6"/>
                                            </p:txEl>
                                          </p:spTgt>
                                        </p:tgtEl>
                                      </p:cBhvr>
                                    </p:animEffect>
                                    <p:anim calcmode="lin" valueType="num">
                                      <p:cBhvr>
                                        <p:cTn id="11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6" end="6"/>
                                            </p:txEl>
                                          </p:spTgt>
                                        </p:tgtEl>
                                      </p:cBhvr>
                                      <p:to x="100000" y="60000"/>
                                    </p:animScale>
                                    <p:animScale>
                                      <p:cBhvr>
                                        <p:cTn id="122" dur="166" decel="50000">
                                          <p:stCondLst>
                                            <p:cond delay="676"/>
                                          </p:stCondLst>
                                        </p:cTn>
                                        <p:tgtEl>
                                          <p:spTgt spid="3">
                                            <p:txEl>
                                              <p:pRg st="6" end="6"/>
                                            </p:txEl>
                                          </p:spTgt>
                                        </p:tgtEl>
                                      </p:cBhvr>
                                      <p:to x="100000" y="100000"/>
                                    </p:animScale>
                                    <p:animScale>
                                      <p:cBhvr>
                                        <p:cTn id="123" dur="26">
                                          <p:stCondLst>
                                            <p:cond delay="1312"/>
                                          </p:stCondLst>
                                        </p:cTn>
                                        <p:tgtEl>
                                          <p:spTgt spid="3">
                                            <p:txEl>
                                              <p:pRg st="6" end="6"/>
                                            </p:txEl>
                                          </p:spTgt>
                                        </p:tgtEl>
                                      </p:cBhvr>
                                      <p:to x="100000" y="80000"/>
                                    </p:animScale>
                                    <p:animScale>
                                      <p:cBhvr>
                                        <p:cTn id="124" dur="166" decel="50000">
                                          <p:stCondLst>
                                            <p:cond delay="1338"/>
                                          </p:stCondLst>
                                        </p:cTn>
                                        <p:tgtEl>
                                          <p:spTgt spid="3">
                                            <p:txEl>
                                              <p:pRg st="6" end="6"/>
                                            </p:txEl>
                                          </p:spTgt>
                                        </p:tgtEl>
                                      </p:cBhvr>
                                      <p:to x="100000" y="100000"/>
                                    </p:animScale>
                                    <p:animScale>
                                      <p:cBhvr>
                                        <p:cTn id="125" dur="26">
                                          <p:stCondLst>
                                            <p:cond delay="1642"/>
                                          </p:stCondLst>
                                        </p:cTn>
                                        <p:tgtEl>
                                          <p:spTgt spid="3">
                                            <p:txEl>
                                              <p:pRg st="6" end="6"/>
                                            </p:txEl>
                                          </p:spTgt>
                                        </p:tgtEl>
                                      </p:cBhvr>
                                      <p:to x="100000" y="90000"/>
                                    </p:animScale>
                                    <p:animScale>
                                      <p:cBhvr>
                                        <p:cTn id="126" dur="166" decel="50000">
                                          <p:stCondLst>
                                            <p:cond delay="1668"/>
                                          </p:stCondLst>
                                        </p:cTn>
                                        <p:tgtEl>
                                          <p:spTgt spid="3">
                                            <p:txEl>
                                              <p:pRg st="6" end="6"/>
                                            </p:txEl>
                                          </p:spTgt>
                                        </p:tgtEl>
                                      </p:cBhvr>
                                      <p:to x="100000" y="100000"/>
                                    </p:animScale>
                                    <p:animScale>
                                      <p:cBhvr>
                                        <p:cTn id="127" dur="26">
                                          <p:stCondLst>
                                            <p:cond delay="1808"/>
                                          </p:stCondLst>
                                        </p:cTn>
                                        <p:tgtEl>
                                          <p:spTgt spid="3">
                                            <p:txEl>
                                              <p:pRg st="6" end="6"/>
                                            </p:txEl>
                                          </p:spTgt>
                                        </p:tgtEl>
                                      </p:cBhvr>
                                      <p:to x="100000" y="95000"/>
                                    </p:animScale>
                                    <p:animScale>
                                      <p:cBhvr>
                                        <p:cTn id="128" dur="166" decel="50000">
                                          <p:stCondLst>
                                            <p:cond delay="1834"/>
                                          </p:stCondLst>
                                        </p:cTn>
                                        <p:tgtEl>
                                          <p:spTgt spid="3">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3">
                                            <p:txEl>
                                              <p:pRg st="7" end="7"/>
                                            </p:txEl>
                                          </p:spTgt>
                                        </p:tgtEl>
                                        <p:attrNameLst>
                                          <p:attrName>style.visibility</p:attrName>
                                        </p:attrNameLst>
                                      </p:cBhvr>
                                      <p:to>
                                        <p:strVal val="visible"/>
                                      </p:to>
                                    </p:set>
                                    <p:animEffect transition="in" filter="wipe(down)">
                                      <p:cBhvr>
                                        <p:cTn id="133" dur="580">
                                          <p:stCondLst>
                                            <p:cond delay="0"/>
                                          </p:stCondLst>
                                        </p:cTn>
                                        <p:tgtEl>
                                          <p:spTgt spid="3">
                                            <p:txEl>
                                              <p:pRg st="7" end="7"/>
                                            </p:txEl>
                                          </p:spTgt>
                                        </p:tgtEl>
                                      </p:cBhvr>
                                    </p:animEffect>
                                    <p:anim calcmode="lin" valueType="num">
                                      <p:cBhvr>
                                        <p:cTn id="13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7" end="7"/>
                                            </p:txEl>
                                          </p:spTgt>
                                        </p:tgtEl>
                                      </p:cBhvr>
                                      <p:to x="100000" y="60000"/>
                                    </p:animScale>
                                    <p:animScale>
                                      <p:cBhvr>
                                        <p:cTn id="140" dur="166" decel="50000">
                                          <p:stCondLst>
                                            <p:cond delay="676"/>
                                          </p:stCondLst>
                                        </p:cTn>
                                        <p:tgtEl>
                                          <p:spTgt spid="3">
                                            <p:txEl>
                                              <p:pRg st="7" end="7"/>
                                            </p:txEl>
                                          </p:spTgt>
                                        </p:tgtEl>
                                      </p:cBhvr>
                                      <p:to x="100000" y="100000"/>
                                    </p:animScale>
                                    <p:animScale>
                                      <p:cBhvr>
                                        <p:cTn id="141" dur="26">
                                          <p:stCondLst>
                                            <p:cond delay="1312"/>
                                          </p:stCondLst>
                                        </p:cTn>
                                        <p:tgtEl>
                                          <p:spTgt spid="3">
                                            <p:txEl>
                                              <p:pRg st="7" end="7"/>
                                            </p:txEl>
                                          </p:spTgt>
                                        </p:tgtEl>
                                      </p:cBhvr>
                                      <p:to x="100000" y="80000"/>
                                    </p:animScale>
                                    <p:animScale>
                                      <p:cBhvr>
                                        <p:cTn id="142" dur="166" decel="50000">
                                          <p:stCondLst>
                                            <p:cond delay="1338"/>
                                          </p:stCondLst>
                                        </p:cTn>
                                        <p:tgtEl>
                                          <p:spTgt spid="3">
                                            <p:txEl>
                                              <p:pRg st="7" end="7"/>
                                            </p:txEl>
                                          </p:spTgt>
                                        </p:tgtEl>
                                      </p:cBhvr>
                                      <p:to x="100000" y="100000"/>
                                    </p:animScale>
                                    <p:animScale>
                                      <p:cBhvr>
                                        <p:cTn id="143" dur="26">
                                          <p:stCondLst>
                                            <p:cond delay="1642"/>
                                          </p:stCondLst>
                                        </p:cTn>
                                        <p:tgtEl>
                                          <p:spTgt spid="3">
                                            <p:txEl>
                                              <p:pRg st="7" end="7"/>
                                            </p:txEl>
                                          </p:spTgt>
                                        </p:tgtEl>
                                      </p:cBhvr>
                                      <p:to x="100000" y="90000"/>
                                    </p:animScale>
                                    <p:animScale>
                                      <p:cBhvr>
                                        <p:cTn id="144" dur="166" decel="50000">
                                          <p:stCondLst>
                                            <p:cond delay="1668"/>
                                          </p:stCondLst>
                                        </p:cTn>
                                        <p:tgtEl>
                                          <p:spTgt spid="3">
                                            <p:txEl>
                                              <p:pRg st="7" end="7"/>
                                            </p:txEl>
                                          </p:spTgt>
                                        </p:tgtEl>
                                      </p:cBhvr>
                                      <p:to x="100000" y="100000"/>
                                    </p:animScale>
                                    <p:animScale>
                                      <p:cBhvr>
                                        <p:cTn id="145" dur="26">
                                          <p:stCondLst>
                                            <p:cond delay="1808"/>
                                          </p:stCondLst>
                                        </p:cTn>
                                        <p:tgtEl>
                                          <p:spTgt spid="3">
                                            <p:txEl>
                                              <p:pRg st="7" end="7"/>
                                            </p:txEl>
                                          </p:spTgt>
                                        </p:tgtEl>
                                      </p:cBhvr>
                                      <p:to x="100000" y="95000"/>
                                    </p:animScale>
                                    <p:animScale>
                                      <p:cBhvr>
                                        <p:cTn id="146" dur="166" decel="50000">
                                          <p:stCondLst>
                                            <p:cond delay="1834"/>
                                          </p:stCondLst>
                                        </p:cTn>
                                        <p:tgtEl>
                                          <p:spTgt spid="3">
                                            <p:txEl>
                                              <p:pRg st="7" end="7"/>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nodeType="clickEffect">
                                  <p:stCondLst>
                                    <p:cond delay="0"/>
                                  </p:stCondLst>
                                  <p:childTnLst>
                                    <p:set>
                                      <p:cBhvr>
                                        <p:cTn id="150" dur="1" fill="hold">
                                          <p:stCondLst>
                                            <p:cond delay="0"/>
                                          </p:stCondLst>
                                        </p:cTn>
                                        <p:tgtEl>
                                          <p:spTgt spid="3">
                                            <p:txEl>
                                              <p:pRg st="8" end="8"/>
                                            </p:txEl>
                                          </p:spTgt>
                                        </p:tgtEl>
                                        <p:attrNameLst>
                                          <p:attrName>style.visibility</p:attrName>
                                        </p:attrNameLst>
                                      </p:cBhvr>
                                      <p:to>
                                        <p:strVal val="visible"/>
                                      </p:to>
                                    </p:set>
                                    <p:animEffect transition="in" filter="wipe(down)">
                                      <p:cBhvr>
                                        <p:cTn id="151" dur="580">
                                          <p:stCondLst>
                                            <p:cond delay="0"/>
                                          </p:stCondLst>
                                        </p:cTn>
                                        <p:tgtEl>
                                          <p:spTgt spid="3">
                                            <p:txEl>
                                              <p:pRg st="8" end="8"/>
                                            </p:txEl>
                                          </p:spTgt>
                                        </p:tgtEl>
                                      </p:cBhvr>
                                    </p:animEffect>
                                    <p:anim calcmode="lin" valueType="num">
                                      <p:cBhvr>
                                        <p:cTn id="15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3">
                                            <p:txEl>
                                              <p:pRg st="8" end="8"/>
                                            </p:txEl>
                                          </p:spTgt>
                                        </p:tgtEl>
                                      </p:cBhvr>
                                      <p:to x="100000" y="60000"/>
                                    </p:animScale>
                                    <p:animScale>
                                      <p:cBhvr>
                                        <p:cTn id="158" dur="166" decel="50000">
                                          <p:stCondLst>
                                            <p:cond delay="676"/>
                                          </p:stCondLst>
                                        </p:cTn>
                                        <p:tgtEl>
                                          <p:spTgt spid="3">
                                            <p:txEl>
                                              <p:pRg st="8" end="8"/>
                                            </p:txEl>
                                          </p:spTgt>
                                        </p:tgtEl>
                                      </p:cBhvr>
                                      <p:to x="100000" y="100000"/>
                                    </p:animScale>
                                    <p:animScale>
                                      <p:cBhvr>
                                        <p:cTn id="159" dur="26">
                                          <p:stCondLst>
                                            <p:cond delay="1312"/>
                                          </p:stCondLst>
                                        </p:cTn>
                                        <p:tgtEl>
                                          <p:spTgt spid="3">
                                            <p:txEl>
                                              <p:pRg st="8" end="8"/>
                                            </p:txEl>
                                          </p:spTgt>
                                        </p:tgtEl>
                                      </p:cBhvr>
                                      <p:to x="100000" y="80000"/>
                                    </p:animScale>
                                    <p:animScale>
                                      <p:cBhvr>
                                        <p:cTn id="160" dur="166" decel="50000">
                                          <p:stCondLst>
                                            <p:cond delay="1338"/>
                                          </p:stCondLst>
                                        </p:cTn>
                                        <p:tgtEl>
                                          <p:spTgt spid="3">
                                            <p:txEl>
                                              <p:pRg st="8" end="8"/>
                                            </p:txEl>
                                          </p:spTgt>
                                        </p:tgtEl>
                                      </p:cBhvr>
                                      <p:to x="100000" y="100000"/>
                                    </p:animScale>
                                    <p:animScale>
                                      <p:cBhvr>
                                        <p:cTn id="161" dur="26">
                                          <p:stCondLst>
                                            <p:cond delay="1642"/>
                                          </p:stCondLst>
                                        </p:cTn>
                                        <p:tgtEl>
                                          <p:spTgt spid="3">
                                            <p:txEl>
                                              <p:pRg st="8" end="8"/>
                                            </p:txEl>
                                          </p:spTgt>
                                        </p:tgtEl>
                                      </p:cBhvr>
                                      <p:to x="100000" y="90000"/>
                                    </p:animScale>
                                    <p:animScale>
                                      <p:cBhvr>
                                        <p:cTn id="162" dur="166" decel="50000">
                                          <p:stCondLst>
                                            <p:cond delay="1668"/>
                                          </p:stCondLst>
                                        </p:cTn>
                                        <p:tgtEl>
                                          <p:spTgt spid="3">
                                            <p:txEl>
                                              <p:pRg st="8" end="8"/>
                                            </p:txEl>
                                          </p:spTgt>
                                        </p:tgtEl>
                                      </p:cBhvr>
                                      <p:to x="100000" y="100000"/>
                                    </p:animScale>
                                    <p:animScale>
                                      <p:cBhvr>
                                        <p:cTn id="163" dur="26">
                                          <p:stCondLst>
                                            <p:cond delay="1808"/>
                                          </p:stCondLst>
                                        </p:cTn>
                                        <p:tgtEl>
                                          <p:spTgt spid="3">
                                            <p:txEl>
                                              <p:pRg st="8" end="8"/>
                                            </p:txEl>
                                          </p:spTgt>
                                        </p:tgtEl>
                                      </p:cBhvr>
                                      <p:to x="100000" y="95000"/>
                                    </p:animScale>
                                    <p:animScale>
                                      <p:cBhvr>
                                        <p:cTn id="164" dur="166" decel="50000">
                                          <p:stCondLst>
                                            <p:cond delay="1834"/>
                                          </p:stCondLst>
                                        </p:cTn>
                                        <p:tgtEl>
                                          <p:spTgt spid="3">
                                            <p:txEl>
                                              <p:pRg st="8" end="8"/>
                                            </p:txEl>
                                          </p:spTgt>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nodeType="clickEffect">
                                  <p:stCondLst>
                                    <p:cond delay="0"/>
                                  </p:stCondLst>
                                  <p:childTnLst>
                                    <p:set>
                                      <p:cBhvr>
                                        <p:cTn id="168" dur="1" fill="hold">
                                          <p:stCondLst>
                                            <p:cond delay="0"/>
                                          </p:stCondLst>
                                        </p:cTn>
                                        <p:tgtEl>
                                          <p:spTgt spid="3">
                                            <p:txEl>
                                              <p:pRg st="9" end="9"/>
                                            </p:txEl>
                                          </p:spTgt>
                                        </p:tgtEl>
                                        <p:attrNameLst>
                                          <p:attrName>style.visibility</p:attrName>
                                        </p:attrNameLst>
                                      </p:cBhvr>
                                      <p:to>
                                        <p:strVal val="visible"/>
                                      </p:to>
                                    </p:set>
                                    <p:animEffect transition="in" filter="wipe(down)">
                                      <p:cBhvr>
                                        <p:cTn id="169" dur="580">
                                          <p:stCondLst>
                                            <p:cond delay="0"/>
                                          </p:stCondLst>
                                        </p:cTn>
                                        <p:tgtEl>
                                          <p:spTgt spid="3">
                                            <p:txEl>
                                              <p:pRg st="9" end="9"/>
                                            </p:txEl>
                                          </p:spTgt>
                                        </p:tgtEl>
                                      </p:cBhvr>
                                    </p:animEffect>
                                    <p:anim calcmode="lin" valueType="num">
                                      <p:cBhvr>
                                        <p:cTn id="170"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75" dur="26">
                                          <p:stCondLst>
                                            <p:cond delay="650"/>
                                          </p:stCondLst>
                                        </p:cTn>
                                        <p:tgtEl>
                                          <p:spTgt spid="3">
                                            <p:txEl>
                                              <p:pRg st="9" end="9"/>
                                            </p:txEl>
                                          </p:spTgt>
                                        </p:tgtEl>
                                      </p:cBhvr>
                                      <p:to x="100000" y="60000"/>
                                    </p:animScale>
                                    <p:animScale>
                                      <p:cBhvr>
                                        <p:cTn id="176" dur="166" decel="50000">
                                          <p:stCondLst>
                                            <p:cond delay="676"/>
                                          </p:stCondLst>
                                        </p:cTn>
                                        <p:tgtEl>
                                          <p:spTgt spid="3">
                                            <p:txEl>
                                              <p:pRg st="9" end="9"/>
                                            </p:txEl>
                                          </p:spTgt>
                                        </p:tgtEl>
                                      </p:cBhvr>
                                      <p:to x="100000" y="100000"/>
                                    </p:animScale>
                                    <p:animScale>
                                      <p:cBhvr>
                                        <p:cTn id="177" dur="26">
                                          <p:stCondLst>
                                            <p:cond delay="1312"/>
                                          </p:stCondLst>
                                        </p:cTn>
                                        <p:tgtEl>
                                          <p:spTgt spid="3">
                                            <p:txEl>
                                              <p:pRg st="9" end="9"/>
                                            </p:txEl>
                                          </p:spTgt>
                                        </p:tgtEl>
                                      </p:cBhvr>
                                      <p:to x="100000" y="80000"/>
                                    </p:animScale>
                                    <p:animScale>
                                      <p:cBhvr>
                                        <p:cTn id="178" dur="166" decel="50000">
                                          <p:stCondLst>
                                            <p:cond delay="1338"/>
                                          </p:stCondLst>
                                        </p:cTn>
                                        <p:tgtEl>
                                          <p:spTgt spid="3">
                                            <p:txEl>
                                              <p:pRg st="9" end="9"/>
                                            </p:txEl>
                                          </p:spTgt>
                                        </p:tgtEl>
                                      </p:cBhvr>
                                      <p:to x="100000" y="100000"/>
                                    </p:animScale>
                                    <p:animScale>
                                      <p:cBhvr>
                                        <p:cTn id="179" dur="26">
                                          <p:stCondLst>
                                            <p:cond delay="1642"/>
                                          </p:stCondLst>
                                        </p:cTn>
                                        <p:tgtEl>
                                          <p:spTgt spid="3">
                                            <p:txEl>
                                              <p:pRg st="9" end="9"/>
                                            </p:txEl>
                                          </p:spTgt>
                                        </p:tgtEl>
                                      </p:cBhvr>
                                      <p:to x="100000" y="90000"/>
                                    </p:animScale>
                                    <p:animScale>
                                      <p:cBhvr>
                                        <p:cTn id="180" dur="166" decel="50000">
                                          <p:stCondLst>
                                            <p:cond delay="1668"/>
                                          </p:stCondLst>
                                        </p:cTn>
                                        <p:tgtEl>
                                          <p:spTgt spid="3">
                                            <p:txEl>
                                              <p:pRg st="9" end="9"/>
                                            </p:txEl>
                                          </p:spTgt>
                                        </p:tgtEl>
                                      </p:cBhvr>
                                      <p:to x="100000" y="100000"/>
                                    </p:animScale>
                                    <p:animScale>
                                      <p:cBhvr>
                                        <p:cTn id="181" dur="26">
                                          <p:stCondLst>
                                            <p:cond delay="1808"/>
                                          </p:stCondLst>
                                        </p:cTn>
                                        <p:tgtEl>
                                          <p:spTgt spid="3">
                                            <p:txEl>
                                              <p:pRg st="9" end="9"/>
                                            </p:txEl>
                                          </p:spTgt>
                                        </p:tgtEl>
                                      </p:cBhvr>
                                      <p:to x="100000" y="95000"/>
                                    </p:animScale>
                                    <p:animScale>
                                      <p:cBhvr>
                                        <p:cTn id="182" dur="166" decel="50000">
                                          <p:stCondLst>
                                            <p:cond delay="1834"/>
                                          </p:stCondLst>
                                        </p:cTn>
                                        <p:tgtEl>
                                          <p:spTgt spid="3">
                                            <p:txEl>
                                              <p:pRg st="9" end="9"/>
                                            </p:txEl>
                                          </p:spTgt>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nodeType="clickEffect">
                                  <p:stCondLst>
                                    <p:cond delay="0"/>
                                  </p:stCondLst>
                                  <p:childTnLst>
                                    <p:set>
                                      <p:cBhvr>
                                        <p:cTn id="186" dur="1" fill="hold">
                                          <p:stCondLst>
                                            <p:cond delay="0"/>
                                          </p:stCondLst>
                                        </p:cTn>
                                        <p:tgtEl>
                                          <p:spTgt spid="3">
                                            <p:txEl>
                                              <p:pRg st="10" end="10"/>
                                            </p:txEl>
                                          </p:spTgt>
                                        </p:tgtEl>
                                        <p:attrNameLst>
                                          <p:attrName>style.visibility</p:attrName>
                                        </p:attrNameLst>
                                      </p:cBhvr>
                                      <p:to>
                                        <p:strVal val="visible"/>
                                      </p:to>
                                    </p:set>
                                    <p:animEffect transition="in" filter="wipe(down)">
                                      <p:cBhvr>
                                        <p:cTn id="187" dur="580">
                                          <p:stCondLst>
                                            <p:cond delay="0"/>
                                          </p:stCondLst>
                                        </p:cTn>
                                        <p:tgtEl>
                                          <p:spTgt spid="3">
                                            <p:txEl>
                                              <p:pRg st="10" end="10"/>
                                            </p:txEl>
                                          </p:spTgt>
                                        </p:tgtEl>
                                      </p:cBhvr>
                                    </p:animEffect>
                                    <p:anim calcmode="lin" valueType="num">
                                      <p:cBhvr>
                                        <p:cTn id="188"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93" dur="26">
                                          <p:stCondLst>
                                            <p:cond delay="650"/>
                                          </p:stCondLst>
                                        </p:cTn>
                                        <p:tgtEl>
                                          <p:spTgt spid="3">
                                            <p:txEl>
                                              <p:pRg st="10" end="10"/>
                                            </p:txEl>
                                          </p:spTgt>
                                        </p:tgtEl>
                                      </p:cBhvr>
                                      <p:to x="100000" y="60000"/>
                                    </p:animScale>
                                    <p:animScale>
                                      <p:cBhvr>
                                        <p:cTn id="194" dur="166" decel="50000">
                                          <p:stCondLst>
                                            <p:cond delay="676"/>
                                          </p:stCondLst>
                                        </p:cTn>
                                        <p:tgtEl>
                                          <p:spTgt spid="3">
                                            <p:txEl>
                                              <p:pRg st="10" end="10"/>
                                            </p:txEl>
                                          </p:spTgt>
                                        </p:tgtEl>
                                      </p:cBhvr>
                                      <p:to x="100000" y="100000"/>
                                    </p:animScale>
                                    <p:animScale>
                                      <p:cBhvr>
                                        <p:cTn id="195" dur="26">
                                          <p:stCondLst>
                                            <p:cond delay="1312"/>
                                          </p:stCondLst>
                                        </p:cTn>
                                        <p:tgtEl>
                                          <p:spTgt spid="3">
                                            <p:txEl>
                                              <p:pRg st="10" end="10"/>
                                            </p:txEl>
                                          </p:spTgt>
                                        </p:tgtEl>
                                      </p:cBhvr>
                                      <p:to x="100000" y="80000"/>
                                    </p:animScale>
                                    <p:animScale>
                                      <p:cBhvr>
                                        <p:cTn id="196" dur="166" decel="50000">
                                          <p:stCondLst>
                                            <p:cond delay="1338"/>
                                          </p:stCondLst>
                                        </p:cTn>
                                        <p:tgtEl>
                                          <p:spTgt spid="3">
                                            <p:txEl>
                                              <p:pRg st="10" end="10"/>
                                            </p:txEl>
                                          </p:spTgt>
                                        </p:tgtEl>
                                      </p:cBhvr>
                                      <p:to x="100000" y="100000"/>
                                    </p:animScale>
                                    <p:animScale>
                                      <p:cBhvr>
                                        <p:cTn id="197" dur="26">
                                          <p:stCondLst>
                                            <p:cond delay="1642"/>
                                          </p:stCondLst>
                                        </p:cTn>
                                        <p:tgtEl>
                                          <p:spTgt spid="3">
                                            <p:txEl>
                                              <p:pRg st="10" end="10"/>
                                            </p:txEl>
                                          </p:spTgt>
                                        </p:tgtEl>
                                      </p:cBhvr>
                                      <p:to x="100000" y="90000"/>
                                    </p:animScale>
                                    <p:animScale>
                                      <p:cBhvr>
                                        <p:cTn id="198" dur="166" decel="50000">
                                          <p:stCondLst>
                                            <p:cond delay="1668"/>
                                          </p:stCondLst>
                                        </p:cTn>
                                        <p:tgtEl>
                                          <p:spTgt spid="3">
                                            <p:txEl>
                                              <p:pRg st="10" end="10"/>
                                            </p:txEl>
                                          </p:spTgt>
                                        </p:tgtEl>
                                      </p:cBhvr>
                                      <p:to x="100000" y="100000"/>
                                    </p:animScale>
                                    <p:animScale>
                                      <p:cBhvr>
                                        <p:cTn id="199" dur="26">
                                          <p:stCondLst>
                                            <p:cond delay="1808"/>
                                          </p:stCondLst>
                                        </p:cTn>
                                        <p:tgtEl>
                                          <p:spTgt spid="3">
                                            <p:txEl>
                                              <p:pRg st="10" end="10"/>
                                            </p:txEl>
                                          </p:spTgt>
                                        </p:tgtEl>
                                      </p:cBhvr>
                                      <p:to x="100000" y="95000"/>
                                    </p:animScale>
                                    <p:animScale>
                                      <p:cBhvr>
                                        <p:cTn id="200" dur="166" decel="50000">
                                          <p:stCondLst>
                                            <p:cond delay="1834"/>
                                          </p:stCondLst>
                                        </p:cTn>
                                        <p:tgtEl>
                                          <p:spTgt spid="3">
                                            <p:txEl>
                                              <p:pRg st="10" end="1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F0D8F52-9180-BCDF-F785-CFFAB0A74C13}"/>
              </a:ext>
            </a:extLst>
          </p:cNvPr>
          <p:cNvPicPr>
            <a:picLocks noChangeAspect="1"/>
          </p:cNvPicPr>
          <p:nvPr/>
        </p:nvPicPr>
        <p:blipFill>
          <a:blip r:embed="rId2"/>
          <a:stretch>
            <a:fillRect/>
          </a:stretch>
        </p:blipFill>
        <p:spPr>
          <a:xfrm>
            <a:off x="279730" y="498218"/>
            <a:ext cx="7944959" cy="3534268"/>
          </a:xfrm>
          <a:prstGeom prst="rect">
            <a:avLst/>
          </a:prstGeom>
        </p:spPr>
      </p:pic>
      <p:pic>
        <p:nvPicPr>
          <p:cNvPr id="7" name="Picture 6">
            <a:extLst>
              <a:ext uri="{FF2B5EF4-FFF2-40B4-BE49-F238E27FC236}">
                <a16:creationId xmlns="" xmlns:a16="http://schemas.microsoft.com/office/drawing/2014/main" id="{AC065549-7098-0BF4-B7F0-7D1576A63FA1}"/>
              </a:ext>
            </a:extLst>
          </p:cNvPr>
          <p:cNvPicPr>
            <a:picLocks noChangeAspect="1"/>
          </p:cNvPicPr>
          <p:nvPr/>
        </p:nvPicPr>
        <p:blipFill>
          <a:blip r:embed="rId3"/>
          <a:stretch>
            <a:fillRect/>
          </a:stretch>
        </p:blipFill>
        <p:spPr>
          <a:xfrm>
            <a:off x="9785973" y="4243359"/>
            <a:ext cx="1524213" cy="495369"/>
          </a:xfrm>
          <a:prstGeom prst="rect">
            <a:avLst/>
          </a:prstGeom>
        </p:spPr>
      </p:pic>
      <p:pic>
        <p:nvPicPr>
          <p:cNvPr id="9" name="Picture 8">
            <a:extLst>
              <a:ext uri="{FF2B5EF4-FFF2-40B4-BE49-F238E27FC236}">
                <a16:creationId xmlns="" xmlns:a16="http://schemas.microsoft.com/office/drawing/2014/main" id="{11C31F0F-5C99-6BA3-A6CA-64A6AC899936}"/>
              </a:ext>
            </a:extLst>
          </p:cNvPr>
          <p:cNvPicPr>
            <a:picLocks noChangeAspect="1"/>
          </p:cNvPicPr>
          <p:nvPr/>
        </p:nvPicPr>
        <p:blipFill>
          <a:blip r:embed="rId4"/>
          <a:stretch>
            <a:fillRect/>
          </a:stretch>
        </p:blipFill>
        <p:spPr>
          <a:xfrm>
            <a:off x="999365" y="5380106"/>
            <a:ext cx="3057952" cy="504895"/>
          </a:xfrm>
          <a:prstGeom prst="rect">
            <a:avLst/>
          </a:prstGeom>
        </p:spPr>
      </p:pic>
    </p:spTree>
    <p:extLst>
      <p:ext uri="{BB962C8B-B14F-4D97-AF65-F5344CB8AC3E}">
        <p14:creationId xmlns="" xmlns:p14="http://schemas.microsoft.com/office/powerpoint/2010/main" val="201283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0D13AC1-0866-E4F1-837A-1385DF4CCC7D}"/>
              </a:ext>
            </a:extLst>
          </p:cNvPr>
          <p:cNvPicPr>
            <a:picLocks noChangeAspect="1"/>
          </p:cNvPicPr>
          <p:nvPr/>
        </p:nvPicPr>
        <p:blipFill>
          <a:blip r:embed="rId2"/>
          <a:stretch>
            <a:fillRect/>
          </a:stretch>
        </p:blipFill>
        <p:spPr>
          <a:xfrm>
            <a:off x="892925" y="1116472"/>
            <a:ext cx="7887801" cy="3096057"/>
          </a:xfrm>
          <a:prstGeom prst="rect">
            <a:avLst/>
          </a:prstGeom>
        </p:spPr>
      </p:pic>
      <p:pic>
        <p:nvPicPr>
          <p:cNvPr id="5" name="Picture 4">
            <a:extLst>
              <a:ext uri="{FF2B5EF4-FFF2-40B4-BE49-F238E27FC236}">
                <a16:creationId xmlns="" xmlns:a16="http://schemas.microsoft.com/office/drawing/2014/main" id="{0691FB60-3684-4FD7-70A9-194755BF2CBC}"/>
              </a:ext>
            </a:extLst>
          </p:cNvPr>
          <p:cNvPicPr>
            <a:picLocks noChangeAspect="1"/>
          </p:cNvPicPr>
          <p:nvPr/>
        </p:nvPicPr>
        <p:blipFill>
          <a:blip r:embed="rId3"/>
          <a:stretch>
            <a:fillRect/>
          </a:stretch>
        </p:blipFill>
        <p:spPr>
          <a:xfrm>
            <a:off x="1250412" y="4679772"/>
            <a:ext cx="2495898" cy="676369"/>
          </a:xfrm>
          <a:prstGeom prst="rect">
            <a:avLst/>
          </a:prstGeom>
        </p:spPr>
      </p:pic>
      <p:pic>
        <p:nvPicPr>
          <p:cNvPr id="7" name="Picture 6">
            <a:extLst>
              <a:ext uri="{FF2B5EF4-FFF2-40B4-BE49-F238E27FC236}">
                <a16:creationId xmlns="" xmlns:a16="http://schemas.microsoft.com/office/drawing/2014/main" id="{EF0B61E0-5E12-D693-5C37-C41D6A00579A}"/>
              </a:ext>
            </a:extLst>
          </p:cNvPr>
          <p:cNvPicPr>
            <a:picLocks noChangeAspect="1"/>
          </p:cNvPicPr>
          <p:nvPr/>
        </p:nvPicPr>
        <p:blipFill>
          <a:blip r:embed="rId4"/>
          <a:stretch>
            <a:fillRect/>
          </a:stretch>
        </p:blipFill>
        <p:spPr>
          <a:xfrm>
            <a:off x="4446245" y="4555929"/>
            <a:ext cx="781159" cy="800212"/>
          </a:xfrm>
          <a:prstGeom prst="rect">
            <a:avLst/>
          </a:prstGeom>
        </p:spPr>
      </p:pic>
      <p:pic>
        <p:nvPicPr>
          <p:cNvPr id="9" name="Picture 8">
            <a:extLst>
              <a:ext uri="{FF2B5EF4-FFF2-40B4-BE49-F238E27FC236}">
                <a16:creationId xmlns="" xmlns:a16="http://schemas.microsoft.com/office/drawing/2014/main" id="{016C6C5C-3E19-F45B-8DEE-C861998B7D57}"/>
              </a:ext>
            </a:extLst>
          </p:cNvPr>
          <p:cNvPicPr>
            <a:picLocks noChangeAspect="1"/>
          </p:cNvPicPr>
          <p:nvPr/>
        </p:nvPicPr>
        <p:blipFill>
          <a:blip r:embed="rId5"/>
          <a:stretch>
            <a:fillRect/>
          </a:stretch>
        </p:blipFill>
        <p:spPr>
          <a:xfrm>
            <a:off x="5603444" y="4555929"/>
            <a:ext cx="492556" cy="800212"/>
          </a:xfrm>
          <a:prstGeom prst="rect">
            <a:avLst/>
          </a:prstGeom>
        </p:spPr>
      </p:pic>
      <p:pic>
        <p:nvPicPr>
          <p:cNvPr id="11" name="Picture 10">
            <a:extLst>
              <a:ext uri="{FF2B5EF4-FFF2-40B4-BE49-F238E27FC236}">
                <a16:creationId xmlns="" xmlns:a16="http://schemas.microsoft.com/office/drawing/2014/main" id="{984FCE63-3E34-E73D-DDAA-6E985B523490}"/>
              </a:ext>
            </a:extLst>
          </p:cNvPr>
          <p:cNvPicPr>
            <a:picLocks noChangeAspect="1"/>
          </p:cNvPicPr>
          <p:nvPr/>
        </p:nvPicPr>
        <p:blipFill>
          <a:blip r:embed="rId6"/>
          <a:stretch>
            <a:fillRect/>
          </a:stretch>
        </p:blipFill>
        <p:spPr>
          <a:xfrm>
            <a:off x="6639042" y="4351397"/>
            <a:ext cx="5029902" cy="1752845"/>
          </a:xfrm>
          <a:prstGeom prst="rect">
            <a:avLst/>
          </a:prstGeom>
        </p:spPr>
      </p:pic>
    </p:spTree>
    <p:extLst>
      <p:ext uri="{BB962C8B-B14F-4D97-AF65-F5344CB8AC3E}">
        <p14:creationId xmlns="" xmlns:p14="http://schemas.microsoft.com/office/powerpoint/2010/main" val="60840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38BE97E-6D38-FAD0-C405-2E5738FB7B67}"/>
              </a:ext>
            </a:extLst>
          </p:cNvPr>
          <p:cNvPicPr>
            <a:picLocks noChangeAspect="1"/>
          </p:cNvPicPr>
          <p:nvPr/>
        </p:nvPicPr>
        <p:blipFill>
          <a:blip r:embed="rId2"/>
          <a:stretch>
            <a:fillRect/>
          </a:stretch>
        </p:blipFill>
        <p:spPr>
          <a:xfrm>
            <a:off x="1126462" y="374241"/>
            <a:ext cx="7630590" cy="1667108"/>
          </a:xfrm>
          <a:prstGeom prst="rect">
            <a:avLst/>
          </a:prstGeom>
        </p:spPr>
      </p:pic>
      <p:pic>
        <p:nvPicPr>
          <p:cNvPr id="5" name="Picture 4">
            <a:extLst>
              <a:ext uri="{FF2B5EF4-FFF2-40B4-BE49-F238E27FC236}">
                <a16:creationId xmlns="" xmlns:a16="http://schemas.microsoft.com/office/drawing/2014/main" id="{2E6FAB84-9DE0-5A2E-CA31-4008BCB13DED}"/>
              </a:ext>
            </a:extLst>
          </p:cNvPr>
          <p:cNvPicPr>
            <a:picLocks noChangeAspect="1"/>
          </p:cNvPicPr>
          <p:nvPr/>
        </p:nvPicPr>
        <p:blipFill>
          <a:blip r:embed="rId3"/>
          <a:stretch>
            <a:fillRect/>
          </a:stretch>
        </p:blipFill>
        <p:spPr>
          <a:xfrm>
            <a:off x="1623657" y="4816651"/>
            <a:ext cx="7325747" cy="1571844"/>
          </a:xfrm>
          <a:prstGeom prst="rect">
            <a:avLst/>
          </a:prstGeom>
        </p:spPr>
      </p:pic>
      <p:pic>
        <p:nvPicPr>
          <p:cNvPr id="6" name="Picture 5">
            <a:extLst>
              <a:ext uri="{FF2B5EF4-FFF2-40B4-BE49-F238E27FC236}">
                <a16:creationId xmlns="" xmlns:a16="http://schemas.microsoft.com/office/drawing/2014/main" id="{CF9CC097-81C3-07A6-EA6F-E6CAF6FD13B0}"/>
              </a:ext>
            </a:extLst>
          </p:cNvPr>
          <p:cNvPicPr>
            <a:picLocks noChangeAspect="1"/>
          </p:cNvPicPr>
          <p:nvPr/>
        </p:nvPicPr>
        <p:blipFill>
          <a:blip r:embed="rId4"/>
          <a:stretch>
            <a:fillRect/>
          </a:stretch>
        </p:blipFill>
        <p:spPr>
          <a:xfrm>
            <a:off x="2186963" y="2552577"/>
            <a:ext cx="5029902" cy="1752845"/>
          </a:xfrm>
          <a:prstGeom prst="rect">
            <a:avLst/>
          </a:prstGeom>
        </p:spPr>
      </p:pic>
    </p:spTree>
    <p:extLst>
      <p:ext uri="{BB962C8B-B14F-4D97-AF65-F5344CB8AC3E}">
        <p14:creationId xmlns="" xmlns:p14="http://schemas.microsoft.com/office/powerpoint/2010/main" val="123000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84081"/>
            <a:ext cx="8610600" cy="1293028"/>
          </a:xfrm>
        </p:spPr>
        <p:txBody>
          <a:bodyPr/>
          <a:lstStyle/>
          <a:p>
            <a:r>
              <a:rPr lang="en-US" dirty="0"/>
              <a:t>Circular Arrangements</a:t>
            </a:r>
          </a:p>
        </p:txBody>
      </p:sp>
      <p:sp>
        <p:nvSpPr>
          <p:cNvPr id="3" name="Content Placeholder 2"/>
          <p:cNvSpPr>
            <a:spLocks noGrp="1"/>
          </p:cNvSpPr>
          <p:nvPr>
            <p:ph idx="1"/>
          </p:nvPr>
        </p:nvSpPr>
        <p:spPr>
          <a:xfrm>
            <a:off x="685800" y="2194560"/>
            <a:ext cx="10820400" cy="4379359"/>
          </a:xfrm>
        </p:spPr>
        <p:txBody>
          <a:bodyPr/>
          <a:lstStyle/>
          <a:p>
            <a:pPr marL="457200" lvl="0" indent="-457200">
              <a:buFont typeface="+mj-lt"/>
              <a:buAutoNum type="arabicParenR"/>
            </a:pPr>
            <a:r>
              <a:rPr lang="en-US" dirty="0"/>
              <a:t>A,B,C,D,E,F &amp; G are sitting around a circle and are facing center</a:t>
            </a:r>
          </a:p>
          <a:p>
            <a:pPr marL="457200" lvl="0" indent="-457200">
              <a:buFont typeface="+mj-lt"/>
              <a:buAutoNum type="arabicParenR"/>
            </a:pPr>
            <a:r>
              <a:rPr lang="en-US" dirty="0"/>
              <a:t>G is second to the left of C, who is to the immediate left to F</a:t>
            </a:r>
          </a:p>
          <a:p>
            <a:pPr marL="457200" lvl="0" indent="-457200">
              <a:buFont typeface="+mj-lt"/>
              <a:buAutoNum type="arabicParenR"/>
            </a:pPr>
            <a:r>
              <a:rPr lang="en-US" dirty="0"/>
              <a:t>A is 3</a:t>
            </a:r>
            <a:r>
              <a:rPr lang="en-US" baseline="30000" dirty="0"/>
              <a:t>rd</a:t>
            </a:r>
            <a:r>
              <a:rPr lang="en-US" dirty="0"/>
              <a:t> to the left of E</a:t>
            </a:r>
          </a:p>
          <a:p>
            <a:pPr marL="457200" lvl="0" indent="-457200">
              <a:buFont typeface="+mj-lt"/>
              <a:buAutoNum type="arabicParenR"/>
            </a:pPr>
            <a:r>
              <a:rPr lang="en-US" dirty="0"/>
              <a:t>B is between D &amp; E</a:t>
            </a:r>
          </a:p>
          <a:p>
            <a:endParaRPr lang="en-US" dirty="0"/>
          </a:p>
        </p:txBody>
      </p:sp>
      <p:pic>
        <p:nvPicPr>
          <p:cNvPr id="4" name="Picture 3"/>
          <p:cNvPicPr/>
          <p:nvPr/>
        </p:nvPicPr>
        <p:blipFill>
          <a:blip r:embed="rId2">
            <a:extLst>
              <a:ext uri="{28A0092B-C50C-407E-A947-70E740481C1C}">
                <a14:useLocalDpi xmlns="" xmlns:a14="http://schemas.microsoft.com/office/drawing/2010/main" val="0"/>
              </a:ext>
            </a:extLst>
          </a:blip>
          <a:srcRect/>
          <a:stretch>
            <a:fillRect/>
          </a:stretch>
        </p:blipFill>
        <p:spPr bwMode="auto">
          <a:xfrm>
            <a:off x="3870718" y="3317205"/>
            <a:ext cx="3018906" cy="24447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863165255"/>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heel(1)">
                                      <p:cBhvr>
                                        <p:cTn id="3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310" y="1577110"/>
            <a:ext cx="11857181" cy="5218546"/>
          </a:xfrm>
        </p:spPr>
        <p:txBody>
          <a:bodyPr>
            <a:normAutofit/>
          </a:bodyPr>
          <a:lstStyle/>
          <a:p>
            <a:pPr marL="0" lvl="0" indent="0">
              <a:buNone/>
            </a:pPr>
            <a:r>
              <a:rPr lang="en-US" dirty="0"/>
              <a:t>5) Rita told Mani, “The girl I met yesterday at the beach was the youngest daughter of the brother-in-law of my friend’s mother”. How is the girl related to Rita’s friend?</a:t>
            </a:r>
          </a:p>
          <a:p>
            <a:r>
              <a:rPr lang="en-US" dirty="0"/>
              <a:t>Sol) Daughter of brother in law – niece;</a:t>
            </a:r>
          </a:p>
          <a:p>
            <a:r>
              <a:rPr lang="en-US" dirty="0"/>
              <a:t>Mother’s niece- cousin.</a:t>
            </a:r>
          </a:p>
          <a:p>
            <a:r>
              <a:rPr lang="en-US" dirty="0"/>
              <a:t>So, the girl is the cousin of Rita’s friend.</a:t>
            </a:r>
          </a:p>
          <a:p>
            <a:pPr marL="0" indent="0">
              <a:buNone/>
            </a:pPr>
            <a:endParaRPr lang="en-US" dirty="0"/>
          </a:p>
          <a:p>
            <a:pPr marL="0" lvl="0" indent="0">
              <a:buNone/>
            </a:pPr>
            <a:r>
              <a:rPr lang="en-US" dirty="0"/>
              <a:t>6) If X is the brother of the son of Y’s son, how is X related to Y?</a:t>
            </a:r>
          </a:p>
          <a:p>
            <a:r>
              <a:rPr lang="en-US" dirty="0"/>
              <a:t>Sol) Son of Y’s son – Grand son; Brother of Y’s grandson – Y’s grand son i.e., grand son.</a:t>
            </a:r>
          </a:p>
          <a:p>
            <a:pPr marL="457200" lvl="1" indent="0">
              <a:buNone/>
            </a:pPr>
            <a:endParaRPr lang="en-US" dirty="0"/>
          </a:p>
        </p:txBody>
      </p:sp>
    </p:spTree>
    <p:extLst>
      <p:ext uri="{BB962C8B-B14F-4D97-AF65-F5344CB8AC3E}">
        <p14:creationId xmlns="" xmlns:p14="http://schemas.microsoft.com/office/powerpoint/2010/main" val="3877604129"/>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heel(1)">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heel(1)">
                                      <p:cBhvr>
                                        <p:cTn id="27" dur="2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heel(1)">
                                      <p:cBhvr>
                                        <p:cTn id="3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727" y="1514764"/>
            <a:ext cx="11748655" cy="5227781"/>
          </a:xfrm>
        </p:spPr>
        <p:txBody>
          <a:bodyPr>
            <a:normAutofit lnSpcReduction="10000"/>
          </a:bodyPr>
          <a:lstStyle/>
          <a:p>
            <a:pPr marL="0" lvl="0" indent="0">
              <a:buNone/>
            </a:pPr>
            <a:r>
              <a:rPr lang="en-US" sz="2400" dirty="0"/>
              <a:t>1) Which of the following is false?</a:t>
            </a:r>
          </a:p>
          <a:p>
            <a:pPr marL="914400" lvl="1" indent="-457200">
              <a:buFont typeface="+mj-lt"/>
              <a:buAutoNum type="alphaLcPeriod"/>
            </a:pPr>
            <a:r>
              <a:rPr lang="en-US" dirty="0"/>
              <a:t>A is 4</a:t>
            </a:r>
            <a:r>
              <a:rPr lang="en-US" baseline="30000" dirty="0"/>
              <a:t>th</a:t>
            </a:r>
            <a:r>
              <a:rPr lang="en-US" dirty="0"/>
              <a:t> to the right of E</a:t>
            </a:r>
          </a:p>
          <a:p>
            <a:pPr marL="914400" lvl="1" indent="-457200">
              <a:buFont typeface="+mj-lt"/>
              <a:buAutoNum type="alphaLcPeriod"/>
            </a:pPr>
            <a:r>
              <a:rPr lang="en-US" dirty="0"/>
              <a:t>G is to the immediate right of D</a:t>
            </a:r>
          </a:p>
          <a:p>
            <a:pPr marL="914400" lvl="1" indent="-457200">
              <a:buFont typeface="+mj-lt"/>
              <a:buAutoNum type="alphaLcPeriod"/>
            </a:pPr>
            <a:r>
              <a:rPr lang="en-US" dirty="0"/>
              <a:t>F is 3</a:t>
            </a:r>
            <a:r>
              <a:rPr lang="en-US" baseline="30000" dirty="0"/>
              <a:t>rd</a:t>
            </a:r>
            <a:r>
              <a:rPr lang="en-US" dirty="0"/>
              <a:t> to the right of D</a:t>
            </a:r>
          </a:p>
          <a:p>
            <a:pPr marL="914400" lvl="1" indent="-457200">
              <a:buFont typeface="+mj-lt"/>
              <a:buAutoNum type="alphaLcPeriod"/>
            </a:pPr>
            <a:r>
              <a:rPr lang="en-US" dirty="0"/>
              <a:t>B is to the immediate left of D</a:t>
            </a:r>
          </a:p>
          <a:p>
            <a:pPr marL="914400" lvl="1" indent="-457200">
              <a:buFont typeface="+mj-lt"/>
              <a:buAutoNum type="alphaLcPeriod"/>
            </a:pPr>
            <a:r>
              <a:rPr lang="en-US" dirty="0"/>
              <a:t>None of these</a:t>
            </a:r>
          </a:p>
          <a:p>
            <a:pPr marL="0" indent="0">
              <a:buNone/>
            </a:pPr>
            <a:r>
              <a:rPr lang="en-US" sz="2400" dirty="0"/>
              <a:t>Sol) C</a:t>
            </a:r>
          </a:p>
          <a:p>
            <a:pPr marL="0" indent="0">
              <a:buNone/>
            </a:pPr>
            <a:endParaRPr lang="en-US" sz="2400" dirty="0"/>
          </a:p>
          <a:p>
            <a:pPr marL="0" lvl="0" indent="0">
              <a:buNone/>
            </a:pPr>
            <a:r>
              <a:rPr lang="en-US" sz="2400" dirty="0"/>
              <a:t>2) Which of the following is true?</a:t>
            </a:r>
          </a:p>
          <a:p>
            <a:pPr marL="914400" lvl="1" indent="-457200">
              <a:buFont typeface="+mj-lt"/>
              <a:buAutoNum type="alphaLcPeriod"/>
            </a:pPr>
            <a:r>
              <a:rPr lang="en-US" dirty="0"/>
              <a:t>C is 4</a:t>
            </a:r>
            <a:r>
              <a:rPr lang="en-US" baseline="30000" dirty="0"/>
              <a:t>th</a:t>
            </a:r>
            <a:r>
              <a:rPr lang="en-US" dirty="0"/>
              <a:t> to the left of B</a:t>
            </a:r>
          </a:p>
          <a:p>
            <a:pPr marL="914400" lvl="1" indent="-457200">
              <a:buFont typeface="+mj-lt"/>
              <a:buAutoNum type="alphaLcPeriod"/>
            </a:pPr>
            <a:r>
              <a:rPr lang="en-US" dirty="0"/>
              <a:t>A is to the immediate right of G</a:t>
            </a:r>
          </a:p>
          <a:p>
            <a:pPr marL="914400" lvl="1" indent="-457200">
              <a:buFont typeface="+mj-lt"/>
              <a:buAutoNum type="alphaLcPeriod"/>
            </a:pPr>
            <a:r>
              <a:rPr lang="en-US" dirty="0"/>
              <a:t>D is 2</a:t>
            </a:r>
            <a:r>
              <a:rPr lang="en-US" baseline="30000" dirty="0"/>
              <a:t>nd</a:t>
            </a:r>
            <a:r>
              <a:rPr lang="en-US" dirty="0"/>
              <a:t> to the left of E</a:t>
            </a:r>
          </a:p>
          <a:p>
            <a:pPr marL="914400" lvl="1" indent="-457200">
              <a:buFont typeface="+mj-lt"/>
              <a:buAutoNum type="alphaLcPeriod"/>
            </a:pPr>
            <a:r>
              <a:rPr lang="en-US" dirty="0"/>
              <a:t>B is 2</a:t>
            </a:r>
            <a:r>
              <a:rPr lang="en-US" baseline="30000" dirty="0"/>
              <a:t>nd</a:t>
            </a:r>
            <a:r>
              <a:rPr lang="en-US" dirty="0"/>
              <a:t> to the right of G </a:t>
            </a:r>
          </a:p>
          <a:p>
            <a:pPr marL="0" indent="0">
              <a:buNone/>
            </a:pPr>
            <a:r>
              <a:rPr lang="en-US" sz="2400" dirty="0"/>
              <a:t>Sol) B</a:t>
            </a:r>
          </a:p>
          <a:p>
            <a:endParaRPr lang="en-US" dirty="0"/>
          </a:p>
        </p:txBody>
      </p:sp>
    </p:spTree>
    <p:extLst>
      <p:ext uri="{BB962C8B-B14F-4D97-AF65-F5344CB8AC3E}">
        <p14:creationId xmlns="" xmlns:p14="http://schemas.microsoft.com/office/powerpoint/2010/main" val="79550319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p:cTn id="52"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3"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4"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5" dur="1000"/>
                                        <p:tgtEl>
                                          <p:spTgt spid="3">
                                            <p:txEl>
                                              <p:pRg st="8" end="8"/>
                                            </p:txEl>
                                          </p:spTgt>
                                        </p:tgtEl>
                                      </p:cBhvr>
                                    </p:animEffect>
                                  </p:childTnLst>
                                </p:cTn>
                              </p:par>
                              <p:par>
                                <p:cTn id="56" presetID="31" presetClass="entr" presetSubtype="0" fill="hold"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p:cTn id="58"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9"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0"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1" dur="1000"/>
                                        <p:tgtEl>
                                          <p:spTgt spid="3">
                                            <p:txEl>
                                              <p:pRg st="9" end="9"/>
                                            </p:txEl>
                                          </p:spTgt>
                                        </p:tgtEl>
                                      </p:cBhvr>
                                    </p:animEffect>
                                  </p:childTnLst>
                                </p:cTn>
                              </p:par>
                              <p:par>
                                <p:cTn id="62" presetID="31" presetClass="entr" presetSubtype="0" fill="hold"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 calcmode="lin" valueType="num">
                                      <p:cBhvr>
                                        <p:cTn id="64"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5"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6"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67" dur="1000"/>
                                        <p:tgtEl>
                                          <p:spTgt spid="3">
                                            <p:txEl>
                                              <p:pRg st="10" end="10"/>
                                            </p:txEl>
                                          </p:spTgt>
                                        </p:tgtEl>
                                      </p:cBhvr>
                                    </p:animEffect>
                                  </p:childTnLst>
                                </p:cTn>
                              </p:par>
                              <p:par>
                                <p:cTn id="68" presetID="31" presetClass="entr" presetSubtype="0" fill="hold" nodeType="with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 calcmode="lin" valueType="num">
                                      <p:cBhvr>
                                        <p:cTn id="70"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1"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72"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73" dur="1000"/>
                                        <p:tgtEl>
                                          <p:spTgt spid="3">
                                            <p:txEl>
                                              <p:pRg st="11" end="11"/>
                                            </p:txEl>
                                          </p:spTgt>
                                        </p:tgtEl>
                                      </p:cBhvr>
                                    </p:animEffect>
                                  </p:childTnLst>
                                </p:cTn>
                              </p:par>
                              <p:par>
                                <p:cTn id="74" presetID="31" presetClass="entr" presetSubtype="0" fill="hold" nodeType="withEffect">
                                  <p:stCondLst>
                                    <p:cond delay="0"/>
                                  </p:stCondLst>
                                  <p:childTnLst>
                                    <p:set>
                                      <p:cBhvr>
                                        <p:cTn id="75" dur="1" fill="hold">
                                          <p:stCondLst>
                                            <p:cond delay="0"/>
                                          </p:stCondLst>
                                        </p:cTn>
                                        <p:tgtEl>
                                          <p:spTgt spid="3">
                                            <p:txEl>
                                              <p:pRg st="12" end="12"/>
                                            </p:txEl>
                                          </p:spTgt>
                                        </p:tgtEl>
                                        <p:attrNameLst>
                                          <p:attrName>style.visibility</p:attrName>
                                        </p:attrNameLst>
                                      </p:cBhvr>
                                      <p:to>
                                        <p:strVal val="visible"/>
                                      </p:to>
                                    </p:set>
                                    <p:anim calcmode="lin" valueType="num">
                                      <p:cBhvr>
                                        <p:cTn id="76"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7"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78"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79" dur="1000"/>
                                        <p:tgtEl>
                                          <p:spTgt spid="3">
                                            <p:txEl>
                                              <p:pRg st="12" end="12"/>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3">
                                            <p:txEl>
                                              <p:pRg st="13" end="13"/>
                                            </p:txEl>
                                          </p:spTgt>
                                        </p:tgtEl>
                                        <p:attrNameLst>
                                          <p:attrName>style.visibility</p:attrName>
                                        </p:attrNameLst>
                                      </p:cBhvr>
                                      <p:to>
                                        <p:strVal val="visible"/>
                                      </p:to>
                                    </p:set>
                                    <p:anim calcmode="lin" valueType="num">
                                      <p:cBhvr additive="base">
                                        <p:cTn id="84"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963" y="1542474"/>
            <a:ext cx="11868727" cy="5209308"/>
          </a:xfrm>
        </p:spPr>
        <p:txBody>
          <a:bodyPr>
            <a:normAutofit fontScale="92500" lnSpcReduction="10000"/>
          </a:bodyPr>
          <a:lstStyle/>
          <a:p>
            <a:pPr marL="0" lvl="0" indent="0">
              <a:buNone/>
            </a:pPr>
            <a:r>
              <a:rPr lang="en-US" sz="2400" dirty="0"/>
              <a:t>3) Which of the following pairs has the 1</a:t>
            </a:r>
            <a:r>
              <a:rPr lang="en-US" sz="2400" baseline="30000" dirty="0"/>
              <a:t>st</a:t>
            </a:r>
            <a:r>
              <a:rPr lang="en-US" sz="2400" dirty="0"/>
              <a:t> person sitting to the immediate left of the 2</a:t>
            </a:r>
            <a:r>
              <a:rPr lang="en-US" sz="2400" baseline="30000" dirty="0"/>
              <a:t>nd</a:t>
            </a:r>
            <a:r>
              <a:rPr lang="en-US" sz="2400" dirty="0"/>
              <a:t> person?</a:t>
            </a:r>
          </a:p>
          <a:p>
            <a:pPr marL="914400" lvl="1" indent="-457200">
              <a:buFont typeface="+mj-lt"/>
              <a:buAutoNum type="alphaLcPeriod"/>
            </a:pPr>
            <a:r>
              <a:rPr lang="en-US" dirty="0"/>
              <a:t>BE</a:t>
            </a:r>
          </a:p>
          <a:p>
            <a:pPr marL="914400" lvl="1" indent="-457200">
              <a:buFont typeface="+mj-lt"/>
              <a:buAutoNum type="alphaLcPeriod"/>
            </a:pPr>
            <a:r>
              <a:rPr lang="en-US" dirty="0"/>
              <a:t>CA</a:t>
            </a:r>
          </a:p>
          <a:p>
            <a:pPr marL="914400" lvl="1" indent="-457200">
              <a:buFont typeface="+mj-lt"/>
              <a:buAutoNum type="alphaLcPeriod"/>
            </a:pPr>
            <a:r>
              <a:rPr lang="en-US" dirty="0"/>
              <a:t>GD</a:t>
            </a:r>
          </a:p>
          <a:p>
            <a:pPr marL="914400" lvl="1" indent="-457200">
              <a:buFont typeface="+mj-lt"/>
              <a:buAutoNum type="alphaLcPeriod"/>
            </a:pPr>
            <a:r>
              <a:rPr lang="en-US" dirty="0"/>
              <a:t>DG</a:t>
            </a:r>
          </a:p>
          <a:p>
            <a:pPr marL="914400" lvl="1" indent="-457200">
              <a:buFont typeface="+mj-lt"/>
              <a:buAutoNum type="alphaLcPeriod"/>
            </a:pPr>
            <a:r>
              <a:rPr lang="en-US" dirty="0"/>
              <a:t>None</a:t>
            </a:r>
          </a:p>
          <a:p>
            <a:pPr marL="0" indent="0">
              <a:buNone/>
            </a:pPr>
            <a:r>
              <a:rPr lang="en-US" sz="2400" dirty="0"/>
              <a:t>Sol) D</a:t>
            </a:r>
          </a:p>
          <a:p>
            <a:pPr marL="0" indent="0">
              <a:buNone/>
            </a:pPr>
            <a:endParaRPr lang="en-US" sz="2400" dirty="0"/>
          </a:p>
          <a:p>
            <a:pPr marL="0" lvl="0" indent="0">
              <a:buNone/>
            </a:pPr>
            <a:r>
              <a:rPr lang="en-US" sz="2400" dirty="0"/>
              <a:t>4) Which of the following has the middle person sitting between the remaining two?</a:t>
            </a:r>
          </a:p>
          <a:p>
            <a:pPr marL="914400" lvl="1" indent="-457200">
              <a:buFont typeface="+mj-lt"/>
              <a:buAutoNum type="alphaLcPeriod"/>
            </a:pPr>
            <a:r>
              <a:rPr lang="en-US" dirty="0"/>
              <a:t>FCE</a:t>
            </a:r>
          </a:p>
          <a:p>
            <a:pPr marL="914400" lvl="1" indent="-457200">
              <a:buFont typeface="+mj-lt"/>
              <a:buAutoNum type="alphaLcPeriod"/>
            </a:pPr>
            <a:r>
              <a:rPr lang="en-US" dirty="0"/>
              <a:t>EFB</a:t>
            </a:r>
          </a:p>
          <a:p>
            <a:pPr marL="914400" lvl="1" indent="-457200">
              <a:buFont typeface="+mj-lt"/>
              <a:buAutoNum type="alphaLcPeriod"/>
            </a:pPr>
            <a:r>
              <a:rPr lang="en-US" dirty="0"/>
              <a:t>DEB</a:t>
            </a:r>
          </a:p>
          <a:p>
            <a:pPr marL="914400" lvl="1" indent="-457200">
              <a:buFont typeface="+mj-lt"/>
              <a:buAutoNum type="alphaLcPeriod"/>
            </a:pPr>
            <a:r>
              <a:rPr lang="en-US" dirty="0"/>
              <a:t>GDA</a:t>
            </a:r>
          </a:p>
          <a:p>
            <a:pPr marL="914400" lvl="1" indent="-457200">
              <a:buFont typeface="+mj-lt"/>
              <a:buAutoNum type="alphaLcPeriod"/>
            </a:pPr>
            <a:r>
              <a:rPr lang="en-US" dirty="0"/>
              <a:t>None</a:t>
            </a:r>
          </a:p>
          <a:p>
            <a:pPr marL="0" indent="0">
              <a:buNone/>
            </a:pPr>
            <a:r>
              <a:rPr lang="en-US" sz="2400" dirty="0"/>
              <a:t>Sol) E</a:t>
            </a:r>
          </a:p>
          <a:p>
            <a:pPr marL="0" indent="0">
              <a:buNone/>
            </a:pPr>
            <a:endParaRPr lang="en-US" dirty="0"/>
          </a:p>
        </p:txBody>
      </p:sp>
    </p:spTree>
    <p:extLst>
      <p:ext uri="{BB962C8B-B14F-4D97-AF65-F5344CB8AC3E}">
        <p14:creationId xmlns="" xmlns:p14="http://schemas.microsoft.com/office/powerpoint/2010/main" val="2017728201"/>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p:cTn id="51"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4" dur="1000"/>
                                        <p:tgtEl>
                                          <p:spTgt spid="3">
                                            <p:txEl>
                                              <p:pRg st="8" end="8"/>
                                            </p:txEl>
                                          </p:spTgt>
                                        </p:tgtEl>
                                      </p:cBhvr>
                                    </p:animEffect>
                                  </p:childTnLst>
                                </p:cTn>
                              </p:par>
                              <p:par>
                                <p:cTn id="55" presetID="31" presetClass="entr" presetSubtype="0" fill="hold"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p:cTn id="57"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9" end="9"/>
                                            </p:txEl>
                                          </p:spTgt>
                                        </p:tgtEl>
                                      </p:cBhvr>
                                    </p:animEffect>
                                  </p:childTnLst>
                                </p:cTn>
                              </p:par>
                              <p:par>
                                <p:cTn id="61" presetID="31" presetClass="entr" presetSubtype="0"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p:cTn id="63"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10" end="10"/>
                                            </p:txEl>
                                          </p:spTgt>
                                        </p:tgtEl>
                                      </p:cBhvr>
                                    </p:animEffect>
                                  </p:childTnLst>
                                </p:cTn>
                              </p:par>
                              <p:par>
                                <p:cTn id="67" presetID="31" presetClass="entr" presetSubtype="0" fill="hold" nodeType="with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p:cTn id="69"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0"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71"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72" dur="1000"/>
                                        <p:tgtEl>
                                          <p:spTgt spid="3">
                                            <p:txEl>
                                              <p:pRg st="11" end="11"/>
                                            </p:txEl>
                                          </p:spTgt>
                                        </p:tgtEl>
                                      </p:cBhvr>
                                    </p:animEffect>
                                  </p:childTnLst>
                                </p:cTn>
                              </p:par>
                              <p:par>
                                <p:cTn id="73" presetID="31" presetClass="entr" presetSubtype="0" fill="hold" nodeType="with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anim calcmode="lin" valueType="num">
                                      <p:cBhvr>
                                        <p:cTn id="75"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6"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77"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78" dur="1000"/>
                                        <p:tgtEl>
                                          <p:spTgt spid="3">
                                            <p:txEl>
                                              <p:pRg st="12" end="12"/>
                                            </p:txEl>
                                          </p:spTgt>
                                        </p:tgtEl>
                                      </p:cBhvr>
                                    </p:animEffect>
                                  </p:childTnLst>
                                </p:cTn>
                              </p:par>
                              <p:par>
                                <p:cTn id="79" presetID="31" presetClass="entr" presetSubtype="0" fill="hold" nodeType="withEffect">
                                  <p:stCondLst>
                                    <p:cond delay="0"/>
                                  </p:stCondLst>
                                  <p:childTnLst>
                                    <p:set>
                                      <p:cBhvr>
                                        <p:cTn id="80" dur="1" fill="hold">
                                          <p:stCondLst>
                                            <p:cond delay="0"/>
                                          </p:stCondLst>
                                        </p:cTn>
                                        <p:tgtEl>
                                          <p:spTgt spid="3">
                                            <p:txEl>
                                              <p:pRg st="13" end="13"/>
                                            </p:txEl>
                                          </p:spTgt>
                                        </p:tgtEl>
                                        <p:attrNameLst>
                                          <p:attrName>style.visibility</p:attrName>
                                        </p:attrNameLst>
                                      </p:cBhvr>
                                      <p:to>
                                        <p:strVal val="visible"/>
                                      </p:to>
                                    </p:set>
                                    <p:anim calcmode="lin" valueType="num">
                                      <p:cBhvr>
                                        <p:cTn id="81" dur="10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13" end="13"/>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13" end="13"/>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13" end="13"/>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14" end="14"/>
                                            </p:txEl>
                                          </p:spTgt>
                                        </p:tgtEl>
                                        <p:attrNameLst>
                                          <p:attrName>style.visibility</p:attrName>
                                        </p:attrNameLst>
                                      </p:cBhvr>
                                      <p:to>
                                        <p:strVal val="visible"/>
                                      </p:to>
                                    </p:set>
                                    <p:anim calcmode="lin" valueType="num">
                                      <p:cBhvr additive="base">
                                        <p:cTn id="8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382" y="1560946"/>
            <a:ext cx="11591636" cy="4996872"/>
          </a:xfrm>
        </p:spPr>
        <p:txBody>
          <a:bodyPr/>
          <a:lstStyle/>
          <a:p>
            <a:pPr marL="0" lvl="0" indent="0">
              <a:buNone/>
            </a:pPr>
            <a:r>
              <a:rPr lang="en-US" sz="2400" dirty="0"/>
              <a:t>5) Which of the following is the position of F?</a:t>
            </a:r>
          </a:p>
          <a:p>
            <a:pPr marL="914400" lvl="1" indent="-457200">
              <a:buFont typeface="+mj-lt"/>
              <a:buAutoNum type="alphaLcPeriod"/>
            </a:pPr>
            <a:r>
              <a:rPr lang="en-US" dirty="0"/>
              <a:t>4</a:t>
            </a:r>
            <a:r>
              <a:rPr lang="en-US" baseline="30000" dirty="0"/>
              <a:t>th</a:t>
            </a:r>
            <a:r>
              <a:rPr lang="en-US" dirty="0"/>
              <a:t> to the right of D</a:t>
            </a:r>
          </a:p>
          <a:p>
            <a:pPr marL="914400" lvl="1" indent="-457200">
              <a:buFont typeface="+mj-lt"/>
              <a:buAutoNum type="alphaLcPeriod"/>
            </a:pPr>
            <a:r>
              <a:rPr lang="en-US" dirty="0"/>
              <a:t>To the immediate left of C</a:t>
            </a:r>
          </a:p>
          <a:p>
            <a:pPr marL="914400" lvl="1" indent="-457200">
              <a:buFont typeface="+mj-lt"/>
              <a:buAutoNum type="alphaLcPeriod"/>
            </a:pPr>
            <a:r>
              <a:rPr lang="en-US" dirty="0"/>
              <a:t>Between A &amp; E</a:t>
            </a:r>
          </a:p>
          <a:p>
            <a:pPr marL="914400" lvl="1" indent="-457200">
              <a:buFont typeface="+mj-lt"/>
              <a:buAutoNum type="alphaLcPeriod"/>
            </a:pPr>
            <a:r>
              <a:rPr lang="en-US" dirty="0"/>
              <a:t>TO the immediate right of A</a:t>
            </a:r>
          </a:p>
          <a:p>
            <a:pPr marL="914400" lvl="1" indent="-457200">
              <a:buFont typeface="+mj-lt"/>
              <a:buAutoNum type="alphaLcPeriod"/>
            </a:pPr>
            <a:r>
              <a:rPr lang="en-US" dirty="0"/>
              <a:t>None</a:t>
            </a:r>
          </a:p>
          <a:p>
            <a:pPr marL="0" indent="0">
              <a:buNone/>
            </a:pPr>
            <a:r>
              <a:rPr lang="en-US" sz="2400" dirty="0"/>
              <a:t>Sol) A</a:t>
            </a:r>
          </a:p>
          <a:p>
            <a:pPr marL="0" indent="0">
              <a:buNone/>
            </a:pPr>
            <a:endParaRPr lang="en-US" sz="2400" dirty="0"/>
          </a:p>
          <a:p>
            <a:pPr marL="0" indent="0">
              <a:buNone/>
            </a:pPr>
            <a:r>
              <a:rPr lang="en-US" sz="2400" dirty="0"/>
              <a:t>Note: </a:t>
            </a:r>
          </a:p>
          <a:p>
            <a:pPr>
              <a:buFont typeface="Wingdings" panose="05000000000000000000" pitchFamily="2" charset="2"/>
              <a:buChar char="§"/>
            </a:pPr>
            <a:r>
              <a:rPr lang="en-US" sz="2400" dirty="0"/>
              <a:t>Left- Clock wise</a:t>
            </a:r>
          </a:p>
          <a:p>
            <a:pPr>
              <a:buFont typeface="Wingdings" panose="05000000000000000000" pitchFamily="2" charset="2"/>
              <a:buChar char="§"/>
            </a:pPr>
            <a:r>
              <a:rPr lang="en-US" sz="2400" dirty="0"/>
              <a:t>Right- Anti Clock wise</a:t>
            </a:r>
          </a:p>
          <a:p>
            <a:pPr>
              <a:buFont typeface="Wingdings" panose="05000000000000000000" pitchFamily="2" charset="2"/>
              <a:buChar char="§"/>
            </a:pPr>
            <a:r>
              <a:rPr lang="en-US" sz="2400" dirty="0"/>
              <a:t>Left/Right- Immediate Left/ Immediate Right</a:t>
            </a:r>
          </a:p>
          <a:p>
            <a:endParaRPr lang="en-US" dirty="0"/>
          </a:p>
        </p:txBody>
      </p:sp>
    </p:spTree>
    <p:extLst>
      <p:ext uri="{BB962C8B-B14F-4D97-AF65-F5344CB8AC3E}">
        <p14:creationId xmlns="" xmlns:p14="http://schemas.microsoft.com/office/powerpoint/2010/main" val="3283758525"/>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randombar(horizontal)">
                                      <p:cBhvr>
                                        <p:cTn id="51" dur="500"/>
                                        <p:tgtEl>
                                          <p:spTgt spid="3">
                                            <p:txEl>
                                              <p:pRg st="8" end="8"/>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randombar(horizontal)">
                                      <p:cBhvr>
                                        <p:cTn id="54" dur="500"/>
                                        <p:tgtEl>
                                          <p:spTgt spid="3">
                                            <p:txEl>
                                              <p:pRg st="9" end="9"/>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57" dur="500"/>
                                        <p:tgtEl>
                                          <p:spTgt spid="3">
                                            <p:txEl>
                                              <p:pRg st="10" end="10"/>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33CCB2-3F7A-4653-E41E-F642D9095F72}"/>
              </a:ext>
            </a:extLst>
          </p:cNvPr>
          <p:cNvPicPr>
            <a:picLocks noChangeAspect="1"/>
          </p:cNvPicPr>
          <p:nvPr/>
        </p:nvPicPr>
        <p:blipFill>
          <a:blip r:embed="rId2"/>
          <a:stretch>
            <a:fillRect/>
          </a:stretch>
        </p:blipFill>
        <p:spPr>
          <a:xfrm>
            <a:off x="689547" y="584615"/>
            <a:ext cx="9683645" cy="5936105"/>
          </a:xfrm>
          <a:prstGeom prst="rect">
            <a:avLst/>
          </a:prstGeom>
        </p:spPr>
      </p:pic>
    </p:spTree>
    <p:extLst>
      <p:ext uri="{BB962C8B-B14F-4D97-AF65-F5344CB8AC3E}">
        <p14:creationId xmlns="" xmlns:p14="http://schemas.microsoft.com/office/powerpoint/2010/main" val="2815577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B790137-7BF8-07FF-E253-C66C697E7959}"/>
              </a:ext>
            </a:extLst>
          </p:cNvPr>
          <p:cNvPicPr>
            <a:picLocks noChangeAspect="1"/>
          </p:cNvPicPr>
          <p:nvPr/>
        </p:nvPicPr>
        <p:blipFill>
          <a:blip r:embed="rId2"/>
          <a:stretch>
            <a:fillRect/>
          </a:stretch>
        </p:blipFill>
        <p:spPr>
          <a:xfrm>
            <a:off x="779489" y="1603947"/>
            <a:ext cx="6056026" cy="4017523"/>
          </a:xfrm>
          <a:prstGeom prst="rect">
            <a:avLst/>
          </a:prstGeom>
        </p:spPr>
      </p:pic>
      <p:sp>
        <p:nvSpPr>
          <p:cNvPr id="4" name="TextBox 3">
            <a:extLst>
              <a:ext uri="{FF2B5EF4-FFF2-40B4-BE49-F238E27FC236}">
                <a16:creationId xmlns="" xmlns:a16="http://schemas.microsoft.com/office/drawing/2014/main" id="{A44D9EB3-3B58-614A-2CCB-18432E430F99}"/>
              </a:ext>
            </a:extLst>
          </p:cNvPr>
          <p:cNvSpPr txBox="1"/>
          <p:nvPr/>
        </p:nvSpPr>
        <p:spPr>
          <a:xfrm>
            <a:off x="1349115" y="6355830"/>
            <a:ext cx="4212236" cy="369332"/>
          </a:xfrm>
          <a:prstGeom prst="rect">
            <a:avLst/>
          </a:prstGeom>
          <a:noFill/>
        </p:spPr>
        <p:txBody>
          <a:bodyPr wrap="square" rtlCol="0">
            <a:spAutoFit/>
          </a:bodyPr>
          <a:lstStyle/>
          <a:p>
            <a:r>
              <a:rPr lang="en-IN" dirty="0"/>
              <a:t>1.A       2.B               3.D</a:t>
            </a:r>
          </a:p>
        </p:txBody>
      </p:sp>
    </p:spTree>
    <p:extLst>
      <p:ext uri="{BB962C8B-B14F-4D97-AF65-F5344CB8AC3E}">
        <p14:creationId xmlns="" xmlns:p14="http://schemas.microsoft.com/office/powerpoint/2010/main" val="2888749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836" y="1487055"/>
            <a:ext cx="11979564" cy="5255489"/>
          </a:xfrm>
        </p:spPr>
        <p:txBody>
          <a:bodyPr/>
          <a:lstStyle/>
          <a:p>
            <a:pPr marL="0" indent="0">
              <a:buNone/>
            </a:pPr>
            <a:r>
              <a:rPr lang="en-US" dirty="0"/>
              <a:t>2) 7 friends Kamala, Manish, Rohit, Amit, Gaurav, </a:t>
            </a:r>
            <a:r>
              <a:rPr lang="en-US" dirty="0" err="1"/>
              <a:t>Pritham</a:t>
            </a:r>
            <a:r>
              <a:rPr lang="en-US" dirty="0"/>
              <a:t> &amp; </a:t>
            </a:r>
            <a:r>
              <a:rPr lang="en-US" dirty="0" err="1"/>
              <a:t>Priya</a:t>
            </a:r>
            <a:r>
              <a:rPr lang="en-US" dirty="0"/>
              <a:t> are sitting in a round table. Except Gaurav all are </a:t>
            </a:r>
            <a:r>
              <a:rPr lang="en-US" dirty="0" smtClean="0"/>
              <a:t>sitting </a:t>
            </a:r>
            <a:r>
              <a:rPr lang="en-US" dirty="0"/>
              <a:t>at equal distance from each other. Rohit is sitting 2 places tight of </a:t>
            </a:r>
            <a:r>
              <a:rPr lang="en-US" dirty="0" err="1"/>
              <a:t>Pritham</a:t>
            </a:r>
            <a:r>
              <a:rPr lang="en-US" dirty="0"/>
              <a:t>, who is sitting one place right of Amit. Kamala forms an angle of 90 degrees from Gaurav and an angle of 120 degrees from Manish. Manish is just opposite </a:t>
            </a:r>
            <a:r>
              <a:rPr lang="en-US" dirty="0" err="1"/>
              <a:t>Priya</a:t>
            </a:r>
            <a:r>
              <a:rPr lang="en-US" dirty="0"/>
              <a:t>  &amp;  is sitting on the left of Gaurav?</a:t>
            </a:r>
          </a:p>
          <a:p>
            <a:pPr marL="0" indent="0">
              <a:buNone/>
            </a:pPr>
            <a:endParaRPr lang="en-US" dirty="0"/>
          </a:p>
          <a:p>
            <a:endParaRPr lang="en-US" dirty="0"/>
          </a:p>
        </p:txBody>
      </p:sp>
      <p:pic>
        <p:nvPicPr>
          <p:cNvPr id="4" name="Picture 3"/>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87367" y="3028013"/>
            <a:ext cx="6066495" cy="3942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2393065021"/>
      </p:ext>
    </p:extLst>
  </p:cSld>
  <p:clrMapOvr>
    <a:masterClrMapping/>
  </p:clrMapOvr>
  <mc:AlternateContent xmlns:mc="http://schemas.openxmlformats.org/markup-compatibility/2006">
    <mc:Choice xmlns=""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673" y="1533236"/>
            <a:ext cx="11284527" cy="4685449"/>
          </a:xfrm>
        </p:spPr>
        <p:txBody>
          <a:bodyPr/>
          <a:lstStyle/>
          <a:p>
            <a:pPr marL="0" indent="0">
              <a:buNone/>
            </a:pPr>
            <a:r>
              <a:rPr lang="en-US" sz="2400" dirty="0"/>
              <a:t>Who is the only person sitting between Rohit &amp; </a:t>
            </a:r>
            <a:r>
              <a:rPr lang="en-US" sz="2400" dirty="0" err="1"/>
              <a:t>manish</a:t>
            </a:r>
            <a:r>
              <a:rPr lang="en-US" sz="2400" dirty="0"/>
              <a:t>?</a:t>
            </a:r>
          </a:p>
          <a:p>
            <a:pPr marL="0" indent="0">
              <a:buNone/>
            </a:pPr>
            <a:r>
              <a:rPr lang="en-US" sz="2400" dirty="0"/>
              <a:t>Sol) Gaurav</a:t>
            </a:r>
          </a:p>
          <a:p>
            <a:pPr marL="0" indent="0">
              <a:buNone/>
            </a:pPr>
            <a:endParaRPr lang="en-US" sz="2400" dirty="0"/>
          </a:p>
          <a:p>
            <a:pPr marL="0" indent="0">
              <a:buNone/>
            </a:pPr>
            <a:r>
              <a:rPr lang="en-US" dirty="0"/>
              <a:t>Gaurav is not sitting at equal distance from</a:t>
            </a:r>
          </a:p>
          <a:p>
            <a:pPr marL="1257300" lvl="2" indent="-342900">
              <a:buFont typeface="+mj-lt"/>
              <a:buAutoNum type="alphaUcPeriod"/>
            </a:pPr>
            <a:r>
              <a:rPr lang="en-US" dirty="0"/>
              <a:t>Rohit &amp; </a:t>
            </a:r>
            <a:r>
              <a:rPr lang="en-US" dirty="0" err="1"/>
              <a:t>Pritam</a:t>
            </a:r>
            <a:endParaRPr lang="en-US" dirty="0"/>
          </a:p>
          <a:p>
            <a:pPr marL="1257300" lvl="2" indent="-342900">
              <a:buFont typeface="+mj-lt"/>
              <a:buAutoNum type="alphaUcPeriod"/>
            </a:pPr>
            <a:r>
              <a:rPr lang="en-US" dirty="0"/>
              <a:t>Amit &amp; Kamala</a:t>
            </a:r>
          </a:p>
          <a:p>
            <a:pPr marL="1257300" lvl="2" indent="-342900">
              <a:buFont typeface="+mj-lt"/>
              <a:buAutoNum type="alphaUcPeriod"/>
            </a:pPr>
            <a:r>
              <a:rPr lang="en-US" dirty="0"/>
              <a:t>Manish &amp; </a:t>
            </a:r>
            <a:r>
              <a:rPr lang="en-US" dirty="0" err="1"/>
              <a:t>Pritam</a:t>
            </a:r>
            <a:r>
              <a:rPr lang="en-US" dirty="0"/>
              <a:t> </a:t>
            </a:r>
          </a:p>
          <a:p>
            <a:pPr marL="1257300" lvl="2" indent="-342900">
              <a:buFont typeface="+mj-lt"/>
              <a:buAutoNum type="alphaUcPeriod"/>
            </a:pPr>
            <a:r>
              <a:rPr lang="en-US" dirty="0"/>
              <a:t>All the above</a:t>
            </a:r>
          </a:p>
          <a:p>
            <a:pPr marL="0" indent="0">
              <a:buNone/>
            </a:pPr>
            <a:r>
              <a:rPr lang="en-US" sz="2400" dirty="0"/>
              <a:t>Sol) D</a:t>
            </a:r>
          </a:p>
          <a:p>
            <a:endParaRPr lang="en-US" dirty="0"/>
          </a:p>
        </p:txBody>
      </p:sp>
    </p:spTree>
    <p:extLst>
      <p:ext uri="{BB962C8B-B14F-4D97-AF65-F5344CB8AC3E}">
        <p14:creationId xmlns="" xmlns:p14="http://schemas.microsoft.com/office/powerpoint/2010/main" val="43550745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3" end="3"/>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4" end="4"/>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p:cTn id="31"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5" end="5"/>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6" end="6"/>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p:cTn id="43"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617" y="1607128"/>
            <a:ext cx="11665527" cy="5006108"/>
          </a:xfrm>
        </p:spPr>
        <p:txBody>
          <a:bodyPr>
            <a:normAutofit fontScale="92500" lnSpcReduction="20000"/>
          </a:bodyPr>
          <a:lstStyle/>
          <a:p>
            <a:pPr marL="457200" lvl="1" indent="0">
              <a:buNone/>
            </a:pPr>
            <a:r>
              <a:rPr lang="en-US" dirty="0"/>
              <a:t>Gaurav is sitting ________ of </a:t>
            </a:r>
            <a:r>
              <a:rPr lang="en-US" dirty="0" err="1"/>
              <a:t>Priya</a:t>
            </a:r>
            <a:endParaRPr lang="en-US" dirty="0"/>
          </a:p>
          <a:p>
            <a:pPr lvl="2"/>
            <a:r>
              <a:rPr lang="en-US" dirty="0"/>
              <a:t>To the left</a:t>
            </a:r>
          </a:p>
          <a:p>
            <a:pPr lvl="2"/>
            <a:r>
              <a:rPr lang="en-US" dirty="0"/>
              <a:t>To the right</a:t>
            </a:r>
          </a:p>
          <a:p>
            <a:pPr lvl="2"/>
            <a:r>
              <a:rPr lang="en-US" dirty="0"/>
              <a:t>2 places right</a:t>
            </a:r>
          </a:p>
          <a:p>
            <a:pPr lvl="2"/>
            <a:r>
              <a:rPr lang="en-US" dirty="0"/>
              <a:t>None of these</a:t>
            </a:r>
            <a:endParaRPr lang="en-US" sz="2400" dirty="0"/>
          </a:p>
          <a:p>
            <a:pPr marL="0" indent="0">
              <a:buNone/>
            </a:pPr>
            <a:r>
              <a:rPr lang="en-US" sz="2400" dirty="0"/>
              <a:t>Sol) 4</a:t>
            </a:r>
          </a:p>
          <a:p>
            <a:pPr marL="0" indent="0">
              <a:buNone/>
            </a:pPr>
            <a:endParaRPr lang="en-US" sz="2400" dirty="0"/>
          </a:p>
          <a:p>
            <a:pPr marL="0" indent="0">
              <a:buNone/>
            </a:pPr>
            <a:r>
              <a:rPr lang="en-US" sz="2400" dirty="0"/>
              <a:t>T</a:t>
            </a:r>
            <a:r>
              <a:rPr lang="en-US" dirty="0"/>
              <a:t>he angle between Gaurav and Manish is the clockwise direction?</a:t>
            </a:r>
          </a:p>
          <a:p>
            <a:pPr marL="0" indent="0">
              <a:buNone/>
            </a:pPr>
            <a:r>
              <a:rPr lang="en-US" sz="2400" dirty="0"/>
              <a:t>Sol) 30 degrees</a:t>
            </a:r>
          </a:p>
          <a:p>
            <a:pPr marL="0" indent="0">
              <a:buNone/>
            </a:pPr>
            <a:endParaRPr lang="en-US" sz="2400" dirty="0"/>
          </a:p>
          <a:p>
            <a:pPr marL="0" indent="0">
              <a:buNone/>
            </a:pPr>
            <a:r>
              <a:rPr lang="en-US" dirty="0"/>
              <a:t>Which of the following statements is not correct?</a:t>
            </a:r>
          </a:p>
          <a:p>
            <a:pPr marL="1257300" lvl="2" indent="-342900">
              <a:buFont typeface="+mj-lt"/>
              <a:buAutoNum type="alphaUcPeriod"/>
            </a:pPr>
            <a:r>
              <a:rPr lang="en-US" dirty="0" err="1"/>
              <a:t>Pritam</a:t>
            </a:r>
            <a:r>
              <a:rPr lang="en-US" dirty="0"/>
              <a:t> is between Manish &amp; Kamala</a:t>
            </a:r>
          </a:p>
          <a:p>
            <a:pPr marL="1257300" lvl="2" indent="-342900">
              <a:buFont typeface="+mj-lt"/>
              <a:buAutoNum type="alphaUcPeriod"/>
            </a:pPr>
            <a:r>
              <a:rPr lang="en-US" dirty="0"/>
              <a:t>Manish is 2 places away from </a:t>
            </a:r>
            <a:r>
              <a:rPr lang="en-US" dirty="0" err="1"/>
              <a:t>Priya</a:t>
            </a:r>
            <a:endParaRPr lang="en-US" dirty="0"/>
          </a:p>
          <a:p>
            <a:pPr marL="1257300" lvl="2" indent="-342900">
              <a:buFont typeface="+mj-lt"/>
              <a:buAutoNum type="alphaUcPeriod"/>
            </a:pPr>
            <a:r>
              <a:rPr lang="en-US" dirty="0"/>
              <a:t>Gaurav is sitting opposite </a:t>
            </a:r>
            <a:r>
              <a:rPr lang="en-US" dirty="0" err="1"/>
              <a:t>Pritam</a:t>
            </a:r>
            <a:r>
              <a:rPr lang="en-US" dirty="0"/>
              <a:t> </a:t>
            </a:r>
          </a:p>
          <a:p>
            <a:pPr marL="1257300" lvl="2" indent="-342900">
              <a:buFont typeface="+mj-lt"/>
              <a:buAutoNum type="alphaUcPeriod"/>
            </a:pPr>
            <a:r>
              <a:rPr lang="en-US" dirty="0"/>
              <a:t>All the above</a:t>
            </a:r>
          </a:p>
          <a:p>
            <a:pPr marL="0" indent="0">
              <a:buNone/>
            </a:pPr>
            <a:r>
              <a:rPr lang="en-US" sz="2400" dirty="0"/>
              <a:t>Sol) D</a:t>
            </a:r>
          </a:p>
          <a:p>
            <a:endParaRPr lang="en-US" dirty="0"/>
          </a:p>
        </p:txBody>
      </p:sp>
    </p:spTree>
    <p:extLst>
      <p:ext uri="{BB962C8B-B14F-4D97-AF65-F5344CB8AC3E}">
        <p14:creationId xmlns="" xmlns:p14="http://schemas.microsoft.com/office/powerpoint/2010/main" val="171641547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p:cTn id="52"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3"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4"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5" dur="10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 calcmode="lin" valueType="num">
                                      <p:cBhvr>
                                        <p:cTn id="60"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1"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2"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63" dur="1000"/>
                                        <p:tgtEl>
                                          <p:spTgt spid="3">
                                            <p:txEl>
                                              <p:pRg st="10" end="10"/>
                                            </p:txEl>
                                          </p:spTgt>
                                        </p:tgtEl>
                                      </p:cBhvr>
                                    </p:animEffect>
                                  </p:childTnLst>
                                </p:cTn>
                              </p:par>
                              <p:par>
                                <p:cTn id="64" presetID="31" presetClass="entr" presetSubtype="0" fill="hold" nodeType="withEffect">
                                  <p:stCondLst>
                                    <p:cond delay="0"/>
                                  </p:stCondLst>
                                  <p:childTnLst>
                                    <p:set>
                                      <p:cBhvr>
                                        <p:cTn id="65" dur="1" fill="hold">
                                          <p:stCondLst>
                                            <p:cond delay="0"/>
                                          </p:stCondLst>
                                        </p:cTn>
                                        <p:tgtEl>
                                          <p:spTgt spid="3">
                                            <p:txEl>
                                              <p:pRg st="11" end="11"/>
                                            </p:txEl>
                                          </p:spTgt>
                                        </p:tgtEl>
                                        <p:attrNameLst>
                                          <p:attrName>style.visibility</p:attrName>
                                        </p:attrNameLst>
                                      </p:cBhvr>
                                      <p:to>
                                        <p:strVal val="visible"/>
                                      </p:to>
                                    </p:set>
                                    <p:anim calcmode="lin" valueType="num">
                                      <p:cBhvr>
                                        <p:cTn id="66"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7"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68"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69" dur="1000"/>
                                        <p:tgtEl>
                                          <p:spTgt spid="3">
                                            <p:txEl>
                                              <p:pRg st="11" end="11"/>
                                            </p:txEl>
                                          </p:spTgt>
                                        </p:tgtEl>
                                      </p:cBhvr>
                                    </p:animEffect>
                                  </p:childTnLst>
                                </p:cTn>
                              </p:par>
                              <p:par>
                                <p:cTn id="70" presetID="31" presetClass="entr" presetSubtype="0" fill="hold" nodeType="with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 calcmode="lin" valueType="num">
                                      <p:cBhvr>
                                        <p:cTn id="72"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3"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74"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75" dur="1000"/>
                                        <p:tgtEl>
                                          <p:spTgt spid="3">
                                            <p:txEl>
                                              <p:pRg st="12" end="12"/>
                                            </p:txEl>
                                          </p:spTgt>
                                        </p:tgtEl>
                                      </p:cBhvr>
                                    </p:animEffect>
                                  </p:childTnLst>
                                </p:cTn>
                              </p:par>
                              <p:par>
                                <p:cTn id="76" presetID="31" presetClass="entr" presetSubtype="0" fill="hold" nodeType="withEffect">
                                  <p:stCondLst>
                                    <p:cond delay="0"/>
                                  </p:stCondLst>
                                  <p:childTnLst>
                                    <p:set>
                                      <p:cBhvr>
                                        <p:cTn id="77" dur="1" fill="hold">
                                          <p:stCondLst>
                                            <p:cond delay="0"/>
                                          </p:stCondLst>
                                        </p:cTn>
                                        <p:tgtEl>
                                          <p:spTgt spid="3">
                                            <p:txEl>
                                              <p:pRg st="13" end="13"/>
                                            </p:txEl>
                                          </p:spTgt>
                                        </p:tgtEl>
                                        <p:attrNameLst>
                                          <p:attrName>style.visibility</p:attrName>
                                        </p:attrNameLst>
                                      </p:cBhvr>
                                      <p:to>
                                        <p:strVal val="visible"/>
                                      </p:to>
                                    </p:set>
                                    <p:anim calcmode="lin" valueType="num">
                                      <p:cBhvr>
                                        <p:cTn id="78" dur="10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79" dur="1000" fill="hold"/>
                                        <p:tgtEl>
                                          <p:spTgt spid="3">
                                            <p:txEl>
                                              <p:pRg st="13" end="13"/>
                                            </p:txEl>
                                          </p:spTgt>
                                        </p:tgtEl>
                                        <p:attrNameLst>
                                          <p:attrName>ppt_h</p:attrName>
                                        </p:attrNameLst>
                                      </p:cBhvr>
                                      <p:tavLst>
                                        <p:tav tm="0">
                                          <p:val>
                                            <p:fltVal val="0"/>
                                          </p:val>
                                        </p:tav>
                                        <p:tav tm="100000">
                                          <p:val>
                                            <p:strVal val="#ppt_h"/>
                                          </p:val>
                                        </p:tav>
                                      </p:tavLst>
                                    </p:anim>
                                    <p:anim calcmode="lin" valueType="num">
                                      <p:cBhvr>
                                        <p:cTn id="80" dur="1000" fill="hold"/>
                                        <p:tgtEl>
                                          <p:spTgt spid="3">
                                            <p:txEl>
                                              <p:pRg st="13" end="13"/>
                                            </p:txEl>
                                          </p:spTgt>
                                        </p:tgtEl>
                                        <p:attrNameLst>
                                          <p:attrName>style.rotation</p:attrName>
                                        </p:attrNameLst>
                                      </p:cBhvr>
                                      <p:tavLst>
                                        <p:tav tm="0">
                                          <p:val>
                                            <p:fltVal val="90"/>
                                          </p:val>
                                        </p:tav>
                                        <p:tav tm="100000">
                                          <p:val>
                                            <p:fltVal val="0"/>
                                          </p:val>
                                        </p:tav>
                                      </p:tavLst>
                                    </p:anim>
                                    <p:animEffect transition="in" filter="fade">
                                      <p:cBhvr>
                                        <p:cTn id="81" dur="1000"/>
                                        <p:tgtEl>
                                          <p:spTgt spid="3">
                                            <p:txEl>
                                              <p:pRg st="13" end="13"/>
                                            </p:txEl>
                                          </p:spTgt>
                                        </p:tgtEl>
                                      </p:cBhvr>
                                    </p:animEffect>
                                  </p:childTnLst>
                                </p:cTn>
                              </p:par>
                              <p:par>
                                <p:cTn id="82" presetID="31" presetClass="entr" presetSubtype="0" fill="hold" nodeType="withEffect">
                                  <p:stCondLst>
                                    <p:cond delay="0"/>
                                  </p:stCondLst>
                                  <p:childTnLst>
                                    <p:set>
                                      <p:cBhvr>
                                        <p:cTn id="83" dur="1" fill="hold">
                                          <p:stCondLst>
                                            <p:cond delay="0"/>
                                          </p:stCondLst>
                                        </p:cTn>
                                        <p:tgtEl>
                                          <p:spTgt spid="3">
                                            <p:txEl>
                                              <p:pRg st="14" end="14"/>
                                            </p:txEl>
                                          </p:spTgt>
                                        </p:tgtEl>
                                        <p:attrNameLst>
                                          <p:attrName>style.visibility</p:attrName>
                                        </p:attrNameLst>
                                      </p:cBhvr>
                                      <p:to>
                                        <p:strVal val="visible"/>
                                      </p:to>
                                    </p:set>
                                    <p:anim calcmode="lin" valueType="num">
                                      <p:cBhvr>
                                        <p:cTn id="84" dur="1000" fill="hold"/>
                                        <p:tgtEl>
                                          <p:spTgt spid="3">
                                            <p:txEl>
                                              <p:pRg st="14" end="14"/>
                                            </p:txEl>
                                          </p:spTgt>
                                        </p:tgtEl>
                                        <p:attrNameLst>
                                          <p:attrName>ppt_w</p:attrName>
                                        </p:attrNameLst>
                                      </p:cBhvr>
                                      <p:tavLst>
                                        <p:tav tm="0">
                                          <p:val>
                                            <p:fltVal val="0"/>
                                          </p:val>
                                        </p:tav>
                                        <p:tav tm="100000">
                                          <p:val>
                                            <p:strVal val="#ppt_w"/>
                                          </p:val>
                                        </p:tav>
                                      </p:tavLst>
                                    </p:anim>
                                    <p:anim calcmode="lin" valueType="num">
                                      <p:cBhvr>
                                        <p:cTn id="85" dur="1000" fill="hold"/>
                                        <p:tgtEl>
                                          <p:spTgt spid="3">
                                            <p:txEl>
                                              <p:pRg st="14" end="14"/>
                                            </p:txEl>
                                          </p:spTgt>
                                        </p:tgtEl>
                                        <p:attrNameLst>
                                          <p:attrName>ppt_h</p:attrName>
                                        </p:attrNameLst>
                                      </p:cBhvr>
                                      <p:tavLst>
                                        <p:tav tm="0">
                                          <p:val>
                                            <p:fltVal val="0"/>
                                          </p:val>
                                        </p:tav>
                                        <p:tav tm="100000">
                                          <p:val>
                                            <p:strVal val="#ppt_h"/>
                                          </p:val>
                                        </p:tav>
                                      </p:tavLst>
                                    </p:anim>
                                    <p:anim calcmode="lin" valueType="num">
                                      <p:cBhvr>
                                        <p:cTn id="86" dur="1000" fill="hold"/>
                                        <p:tgtEl>
                                          <p:spTgt spid="3">
                                            <p:txEl>
                                              <p:pRg st="14" end="14"/>
                                            </p:txEl>
                                          </p:spTgt>
                                        </p:tgtEl>
                                        <p:attrNameLst>
                                          <p:attrName>style.rotation</p:attrName>
                                        </p:attrNameLst>
                                      </p:cBhvr>
                                      <p:tavLst>
                                        <p:tav tm="0">
                                          <p:val>
                                            <p:fltVal val="90"/>
                                          </p:val>
                                        </p:tav>
                                        <p:tav tm="100000">
                                          <p:val>
                                            <p:fltVal val="0"/>
                                          </p:val>
                                        </p:tav>
                                      </p:tavLst>
                                    </p:anim>
                                    <p:animEffect transition="in" filter="fade">
                                      <p:cBhvr>
                                        <p:cTn id="87" dur="1000"/>
                                        <p:tgtEl>
                                          <p:spTgt spid="3">
                                            <p:txEl>
                                              <p:pRg st="14" end="14"/>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3">
                                            <p:txEl>
                                              <p:pRg st="15" end="15"/>
                                            </p:txEl>
                                          </p:spTgt>
                                        </p:tgtEl>
                                        <p:attrNameLst>
                                          <p:attrName>style.visibility</p:attrName>
                                        </p:attrNameLst>
                                      </p:cBhvr>
                                      <p:to>
                                        <p:strVal val="visible"/>
                                      </p:to>
                                    </p:set>
                                    <p:anim calcmode="lin" valueType="num">
                                      <p:cBhvr additive="base">
                                        <p:cTn id="92"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67209"/>
            <a:ext cx="8610600" cy="1293028"/>
          </a:xfrm>
        </p:spPr>
        <p:txBody>
          <a:bodyPr/>
          <a:lstStyle/>
          <a:p>
            <a:r>
              <a:rPr lang="en-US" dirty="0"/>
              <a:t>COMPARISION</a:t>
            </a:r>
            <a:br>
              <a:rPr lang="en-US" dirty="0"/>
            </a:br>
            <a:endParaRPr lang="en-US" dirty="0"/>
          </a:p>
        </p:txBody>
      </p:sp>
      <p:sp>
        <p:nvSpPr>
          <p:cNvPr id="3" name="Content Placeholder 2"/>
          <p:cNvSpPr>
            <a:spLocks noGrp="1"/>
          </p:cNvSpPr>
          <p:nvPr>
            <p:ph idx="1"/>
          </p:nvPr>
        </p:nvSpPr>
        <p:spPr>
          <a:xfrm>
            <a:off x="175491" y="1468582"/>
            <a:ext cx="11877964" cy="5264727"/>
          </a:xfrm>
        </p:spPr>
        <p:txBody>
          <a:bodyPr>
            <a:normAutofit fontScale="77500" lnSpcReduction="20000"/>
          </a:bodyPr>
          <a:lstStyle/>
          <a:p>
            <a:pPr marL="457200" lvl="0" indent="-457200">
              <a:buAutoNum type="arabicParenR"/>
            </a:pPr>
            <a:r>
              <a:rPr lang="en-US" sz="2400" dirty="0"/>
              <a:t>A is older than M. G is older than M but younger than A. K is younger than R &amp; M. M is older than R?</a:t>
            </a:r>
          </a:p>
          <a:p>
            <a:pPr marL="0" lvl="0" indent="0">
              <a:buNone/>
            </a:pPr>
            <a:endParaRPr lang="en-US" sz="2400" dirty="0"/>
          </a:p>
          <a:p>
            <a:pPr marL="457200" lvl="1" indent="0">
              <a:buNone/>
            </a:pPr>
            <a:r>
              <a:rPr lang="en-US" dirty="0"/>
              <a:t>a) Whose age is between G &amp; R?</a:t>
            </a:r>
          </a:p>
          <a:p>
            <a:pPr marL="457200" lvl="1" indent="0">
              <a:buNone/>
            </a:pPr>
            <a:r>
              <a:rPr lang="en-US" sz="2200" dirty="0"/>
              <a:t>	Sol) M</a:t>
            </a:r>
          </a:p>
          <a:p>
            <a:pPr marL="457200" lvl="1" indent="0">
              <a:buNone/>
            </a:pPr>
            <a:endParaRPr lang="en-US" sz="2200" dirty="0"/>
          </a:p>
          <a:p>
            <a:pPr marL="457200" lvl="1" indent="0">
              <a:buNone/>
            </a:pPr>
            <a:r>
              <a:rPr lang="en-US" dirty="0"/>
              <a:t>b)Whose age is between M &amp; K?</a:t>
            </a:r>
          </a:p>
          <a:p>
            <a:pPr marL="0" indent="0">
              <a:buNone/>
            </a:pPr>
            <a:r>
              <a:rPr lang="en-US" sz="2400" dirty="0"/>
              <a:t>	Sol) R</a:t>
            </a:r>
          </a:p>
          <a:p>
            <a:pPr marL="0" indent="0">
              <a:buNone/>
            </a:pPr>
            <a:endParaRPr lang="en-US" sz="2400" dirty="0"/>
          </a:p>
          <a:p>
            <a:pPr marL="457200" lvl="1" indent="0">
              <a:buNone/>
            </a:pPr>
            <a:r>
              <a:rPr lang="en-US" dirty="0"/>
              <a:t>c) Whose age is exactly in the middle of all the five?</a:t>
            </a:r>
          </a:p>
          <a:p>
            <a:pPr marL="0" indent="0">
              <a:buNone/>
            </a:pPr>
            <a:r>
              <a:rPr lang="en-US" sz="2400" dirty="0"/>
              <a:t>	Sol) M</a:t>
            </a:r>
          </a:p>
          <a:p>
            <a:pPr marL="0" indent="0">
              <a:buNone/>
            </a:pPr>
            <a:endParaRPr lang="en-US" sz="2400" dirty="0"/>
          </a:p>
          <a:p>
            <a:pPr marL="457200" lvl="1" indent="0">
              <a:buNone/>
            </a:pPr>
            <a:r>
              <a:rPr lang="en-US" dirty="0"/>
              <a:t>d) Who is the eldest?</a:t>
            </a:r>
          </a:p>
          <a:p>
            <a:pPr marL="0" indent="0">
              <a:buNone/>
            </a:pPr>
            <a:r>
              <a:rPr lang="en-US" sz="2400" dirty="0"/>
              <a:t>	Sol) A</a:t>
            </a:r>
          </a:p>
          <a:p>
            <a:pPr marL="0" indent="0">
              <a:buNone/>
            </a:pPr>
            <a:endParaRPr lang="en-US" sz="2400" dirty="0"/>
          </a:p>
          <a:p>
            <a:pPr marL="457200" lvl="1" indent="0">
              <a:buNone/>
            </a:pPr>
            <a:r>
              <a:rPr lang="en-US" dirty="0"/>
              <a:t>e) Who is the youngest</a:t>
            </a:r>
            <a:r>
              <a:rPr lang="en-US" dirty="0" smtClean="0"/>
              <a:t>?   </a:t>
            </a:r>
            <a:r>
              <a:rPr lang="en-US" smtClean="0"/>
              <a:t>K</a:t>
            </a:r>
            <a:endParaRPr lang="en-US" dirty="0"/>
          </a:p>
          <a:p>
            <a:pPr marL="0" indent="0">
              <a:buNone/>
            </a:pPr>
            <a:r>
              <a:rPr lang="en-US" sz="2400" dirty="0"/>
              <a:t>	Sol) A &gt; M, G &gt; M, A &gt; G ⇒ A &gt; G &gt; M---------- 1</a:t>
            </a:r>
          </a:p>
          <a:p>
            <a:pPr lvl="2"/>
            <a:r>
              <a:rPr lang="en-US" dirty="0"/>
              <a:t>R &gt; K, M &gt; K, M &gt; R ⇒ M &gt; R &gt; K------------ 2</a:t>
            </a:r>
          </a:p>
          <a:p>
            <a:pPr lvl="2"/>
            <a:r>
              <a:rPr lang="en-US" dirty="0"/>
              <a:t>From 1 &amp; 2 ⇒ A &gt; G &gt; M &gt; R &gt; K</a:t>
            </a:r>
          </a:p>
          <a:p>
            <a:endParaRPr lang="en-US" sz="2400" dirty="0"/>
          </a:p>
          <a:p>
            <a:endParaRPr lang="en-US" dirty="0"/>
          </a:p>
        </p:txBody>
      </p:sp>
    </p:spTree>
    <p:extLst>
      <p:ext uri="{BB962C8B-B14F-4D97-AF65-F5344CB8AC3E}">
        <p14:creationId xmlns="" xmlns:p14="http://schemas.microsoft.com/office/powerpoint/2010/main" val="30797635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additive="base">
                                        <p:cTn id="3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 calcmode="lin" valueType="num">
                                      <p:cBhvr additive="base">
                                        <p:cTn id="4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 calcmode="lin" valueType="num">
                                      <p:cBhvr additive="base">
                                        <p:cTn id="50"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 calcmode="lin" valueType="num">
                                      <p:cBhvr additive="base">
                                        <p:cTn id="56"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 calcmode="lin" valueType="num">
                                      <p:cBhvr additive="base">
                                        <p:cTn id="62"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3">
                                            <p:txEl>
                                              <p:pRg st="14" end="14"/>
                                            </p:txEl>
                                          </p:spTgt>
                                        </p:tgtEl>
                                        <p:attrNameLst>
                                          <p:attrName>style.visibility</p:attrName>
                                        </p:attrNameLst>
                                      </p:cBhvr>
                                      <p:to>
                                        <p:strVal val="visible"/>
                                      </p:to>
                                    </p:set>
                                    <p:anim calcmode="lin" valueType="num">
                                      <p:cBhvr additive="base">
                                        <p:cTn id="68"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nodeType="clickEffect">
                                  <p:stCondLst>
                                    <p:cond delay="0"/>
                                  </p:stCondLst>
                                  <p:childTnLst>
                                    <p:set>
                                      <p:cBhvr>
                                        <p:cTn id="73" dur="1" fill="hold">
                                          <p:stCondLst>
                                            <p:cond delay="0"/>
                                          </p:stCondLst>
                                        </p:cTn>
                                        <p:tgtEl>
                                          <p:spTgt spid="3">
                                            <p:txEl>
                                              <p:pRg st="15" end="15"/>
                                            </p:txEl>
                                          </p:spTgt>
                                        </p:tgtEl>
                                        <p:attrNameLst>
                                          <p:attrName>style.visibility</p:attrName>
                                        </p:attrNameLst>
                                      </p:cBhvr>
                                      <p:to>
                                        <p:strVal val="visible"/>
                                      </p:to>
                                    </p:set>
                                    <p:anim calcmode="lin" valueType="num">
                                      <p:cBhvr>
                                        <p:cTn id="74" dur="1000" fill="hold"/>
                                        <p:tgtEl>
                                          <p:spTgt spid="3">
                                            <p:txEl>
                                              <p:pRg st="15" end="15"/>
                                            </p:txEl>
                                          </p:spTgt>
                                        </p:tgtEl>
                                        <p:attrNameLst>
                                          <p:attrName>ppt_w</p:attrName>
                                        </p:attrNameLst>
                                      </p:cBhvr>
                                      <p:tavLst>
                                        <p:tav tm="0">
                                          <p:val>
                                            <p:fltVal val="0"/>
                                          </p:val>
                                        </p:tav>
                                        <p:tav tm="100000">
                                          <p:val>
                                            <p:strVal val="#ppt_w"/>
                                          </p:val>
                                        </p:tav>
                                      </p:tavLst>
                                    </p:anim>
                                    <p:anim calcmode="lin" valueType="num">
                                      <p:cBhvr>
                                        <p:cTn id="75" dur="1000" fill="hold"/>
                                        <p:tgtEl>
                                          <p:spTgt spid="3">
                                            <p:txEl>
                                              <p:pRg st="15" end="15"/>
                                            </p:txEl>
                                          </p:spTgt>
                                        </p:tgtEl>
                                        <p:attrNameLst>
                                          <p:attrName>ppt_h</p:attrName>
                                        </p:attrNameLst>
                                      </p:cBhvr>
                                      <p:tavLst>
                                        <p:tav tm="0">
                                          <p:val>
                                            <p:fltVal val="0"/>
                                          </p:val>
                                        </p:tav>
                                        <p:tav tm="100000">
                                          <p:val>
                                            <p:strVal val="#ppt_h"/>
                                          </p:val>
                                        </p:tav>
                                      </p:tavLst>
                                    </p:anim>
                                    <p:anim calcmode="lin" valueType="num">
                                      <p:cBhvr>
                                        <p:cTn id="76" dur="1000" fill="hold"/>
                                        <p:tgtEl>
                                          <p:spTgt spid="3">
                                            <p:txEl>
                                              <p:pRg st="15" end="15"/>
                                            </p:txEl>
                                          </p:spTgt>
                                        </p:tgtEl>
                                        <p:attrNameLst>
                                          <p:attrName>style.rotation</p:attrName>
                                        </p:attrNameLst>
                                      </p:cBhvr>
                                      <p:tavLst>
                                        <p:tav tm="0">
                                          <p:val>
                                            <p:fltVal val="90"/>
                                          </p:val>
                                        </p:tav>
                                        <p:tav tm="100000">
                                          <p:val>
                                            <p:fltVal val="0"/>
                                          </p:val>
                                        </p:tav>
                                      </p:tavLst>
                                    </p:anim>
                                    <p:animEffect transition="in" filter="fade">
                                      <p:cBhvr>
                                        <p:cTn id="77" dur="1000"/>
                                        <p:tgtEl>
                                          <p:spTgt spid="3">
                                            <p:txEl>
                                              <p:pRg st="15" end="15"/>
                                            </p:txEl>
                                          </p:spTgt>
                                        </p:tgtEl>
                                      </p:cBhvr>
                                    </p:animEffect>
                                  </p:childTnLst>
                                </p:cTn>
                              </p:par>
                              <p:par>
                                <p:cTn id="78" presetID="31" presetClass="entr" presetSubtype="0" fill="hold" nodeType="withEffect">
                                  <p:stCondLst>
                                    <p:cond delay="0"/>
                                  </p:stCondLst>
                                  <p:childTnLst>
                                    <p:set>
                                      <p:cBhvr>
                                        <p:cTn id="79" dur="1" fill="hold">
                                          <p:stCondLst>
                                            <p:cond delay="0"/>
                                          </p:stCondLst>
                                        </p:cTn>
                                        <p:tgtEl>
                                          <p:spTgt spid="3">
                                            <p:txEl>
                                              <p:pRg st="16" end="16"/>
                                            </p:txEl>
                                          </p:spTgt>
                                        </p:tgtEl>
                                        <p:attrNameLst>
                                          <p:attrName>style.visibility</p:attrName>
                                        </p:attrNameLst>
                                      </p:cBhvr>
                                      <p:to>
                                        <p:strVal val="visible"/>
                                      </p:to>
                                    </p:set>
                                    <p:anim calcmode="lin" valueType="num">
                                      <p:cBhvr>
                                        <p:cTn id="80" dur="1000" fill="hold"/>
                                        <p:tgtEl>
                                          <p:spTgt spid="3">
                                            <p:txEl>
                                              <p:pRg st="16" end="16"/>
                                            </p:txEl>
                                          </p:spTgt>
                                        </p:tgtEl>
                                        <p:attrNameLst>
                                          <p:attrName>ppt_w</p:attrName>
                                        </p:attrNameLst>
                                      </p:cBhvr>
                                      <p:tavLst>
                                        <p:tav tm="0">
                                          <p:val>
                                            <p:fltVal val="0"/>
                                          </p:val>
                                        </p:tav>
                                        <p:tav tm="100000">
                                          <p:val>
                                            <p:strVal val="#ppt_w"/>
                                          </p:val>
                                        </p:tav>
                                      </p:tavLst>
                                    </p:anim>
                                    <p:anim calcmode="lin" valueType="num">
                                      <p:cBhvr>
                                        <p:cTn id="81" dur="1000" fill="hold"/>
                                        <p:tgtEl>
                                          <p:spTgt spid="3">
                                            <p:txEl>
                                              <p:pRg st="16" end="16"/>
                                            </p:txEl>
                                          </p:spTgt>
                                        </p:tgtEl>
                                        <p:attrNameLst>
                                          <p:attrName>ppt_h</p:attrName>
                                        </p:attrNameLst>
                                      </p:cBhvr>
                                      <p:tavLst>
                                        <p:tav tm="0">
                                          <p:val>
                                            <p:fltVal val="0"/>
                                          </p:val>
                                        </p:tav>
                                        <p:tav tm="100000">
                                          <p:val>
                                            <p:strVal val="#ppt_h"/>
                                          </p:val>
                                        </p:tav>
                                      </p:tavLst>
                                    </p:anim>
                                    <p:anim calcmode="lin" valueType="num">
                                      <p:cBhvr>
                                        <p:cTn id="82" dur="1000" fill="hold"/>
                                        <p:tgtEl>
                                          <p:spTgt spid="3">
                                            <p:txEl>
                                              <p:pRg st="16" end="16"/>
                                            </p:txEl>
                                          </p:spTgt>
                                        </p:tgtEl>
                                        <p:attrNameLst>
                                          <p:attrName>style.rotation</p:attrName>
                                        </p:attrNameLst>
                                      </p:cBhvr>
                                      <p:tavLst>
                                        <p:tav tm="0">
                                          <p:val>
                                            <p:fltVal val="90"/>
                                          </p:val>
                                        </p:tav>
                                        <p:tav tm="100000">
                                          <p:val>
                                            <p:fltVal val="0"/>
                                          </p:val>
                                        </p:tav>
                                      </p:tavLst>
                                    </p:anim>
                                    <p:animEffect transition="in" filter="fade">
                                      <p:cBhvr>
                                        <p:cTn id="83" dur="1000"/>
                                        <p:tgtEl>
                                          <p:spTgt spid="3">
                                            <p:txEl>
                                              <p:pRg st="16" end="16"/>
                                            </p:txEl>
                                          </p:spTgt>
                                        </p:tgtEl>
                                      </p:cBhvr>
                                    </p:animEffect>
                                  </p:childTnLst>
                                </p:cTn>
                              </p:par>
                              <p:par>
                                <p:cTn id="84" presetID="31" presetClass="entr" presetSubtype="0" fill="hold" nodeType="withEffect">
                                  <p:stCondLst>
                                    <p:cond delay="0"/>
                                  </p:stCondLst>
                                  <p:childTnLst>
                                    <p:set>
                                      <p:cBhvr>
                                        <p:cTn id="85" dur="1" fill="hold">
                                          <p:stCondLst>
                                            <p:cond delay="0"/>
                                          </p:stCondLst>
                                        </p:cTn>
                                        <p:tgtEl>
                                          <p:spTgt spid="3">
                                            <p:txEl>
                                              <p:pRg st="17" end="17"/>
                                            </p:txEl>
                                          </p:spTgt>
                                        </p:tgtEl>
                                        <p:attrNameLst>
                                          <p:attrName>style.visibility</p:attrName>
                                        </p:attrNameLst>
                                      </p:cBhvr>
                                      <p:to>
                                        <p:strVal val="visible"/>
                                      </p:to>
                                    </p:set>
                                    <p:anim calcmode="lin" valueType="num">
                                      <p:cBhvr>
                                        <p:cTn id="86" dur="1000" fill="hold"/>
                                        <p:tgtEl>
                                          <p:spTgt spid="3">
                                            <p:txEl>
                                              <p:pRg st="17" end="17"/>
                                            </p:txEl>
                                          </p:spTgt>
                                        </p:tgtEl>
                                        <p:attrNameLst>
                                          <p:attrName>ppt_w</p:attrName>
                                        </p:attrNameLst>
                                      </p:cBhvr>
                                      <p:tavLst>
                                        <p:tav tm="0">
                                          <p:val>
                                            <p:fltVal val="0"/>
                                          </p:val>
                                        </p:tav>
                                        <p:tav tm="100000">
                                          <p:val>
                                            <p:strVal val="#ppt_w"/>
                                          </p:val>
                                        </p:tav>
                                      </p:tavLst>
                                    </p:anim>
                                    <p:anim calcmode="lin" valueType="num">
                                      <p:cBhvr>
                                        <p:cTn id="87" dur="1000" fill="hold"/>
                                        <p:tgtEl>
                                          <p:spTgt spid="3">
                                            <p:txEl>
                                              <p:pRg st="17" end="17"/>
                                            </p:txEl>
                                          </p:spTgt>
                                        </p:tgtEl>
                                        <p:attrNameLst>
                                          <p:attrName>ppt_h</p:attrName>
                                        </p:attrNameLst>
                                      </p:cBhvr>
                                      <p:tavLst>
                                        <p:tav tm="0">
                                          <p:val>
                                            <p:fltVal val="0"/>
                                          </p:val>
                                        </p:tav>
                                        <p:tav tm="100000">
                                          <p:val>
                                            <p:strVal val="#ppt_h"/>
                                          </p:val>
                                        </p:tav>
                                      </p:tavLst>
                                    </p:anim>
                                    <p:anim calcmode="lin" valueType="num">
                                      <p:cBhvr>
                                        <p:cTn id="88" dur="1000" fill="hold"/>
                                        <p:tgtEl>
                                          <p:spTgt spid="3">
                                            <p:txEl>
                                              <p:pRg st="17" end="17"/>
                                            </p:txEl>
                                          </p:spTgt>
                                        </p:tgtEl>
                                        <p:attrNameLst>
                                          <p:attrName>style.rotation</p:attrName>
                                        </p:attrNameLst>
                                      </p:cBhvr>
                                      <p:tavLst>
                                        <p:tav tm="0">
                                          <p:val>
                                            <p:fltVal val="90"/>
                                          </p:val>
                                        </p:tav>
                                        <p:tav tm="100000">
                                          <p:val>
                                            <p:fltVal val="0"/>
                                          </p:val>
                                        </p:tav>
                                      </p:tavLst>
                                    </p:anim>
                                    <p:animEffect transition="in" filter="fade">
                                      <p:cBhvr>
                                        <p:cTn id="89" dur="10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24228"/>
            <a:ext cx="8610600" cy="1293028"/>
          </a:xfrm>
        </p:spPr>
        <p:txBody>
          <a:bodyPr/>
          <a:lstStyle/>
          <a:p>
            <a:r>
              <a:rPr lang="en-US" dirty="0"/>
              <a:t>Sequential Order of Things</a:t>
            </a:r>
            <a:br>
              <a:rPr lang="en-US" dirty="0"/>
            </a:br>
            <a:endParaRPr lang="en-US" dirty="0"/>
          </a:p>
        </p:txBody>
      </p:sp>
      <p:sp>
        <p:nvSpPr>
          <p:cNvPr id="3" name="Content Placeholder 2"/>
          <p:cNvSpPr>
            <a:spLocks noGrp="1"/>
          </p:cNvSpPr>
          <p:nvPr>
            <p:ph idx="1"/>
          </p:nvPr>
        </p:nvSpPr>
        <p:spPr>
          <a:xfrm>
            <a:off x="193964" y="1817256"/>
            <a:ext cx="11841018" cy="4777508"/>
          </a:xfrm>
        </p:spPr>
        <p:txBody>
          <a:bodyPr/>
          <a:lstStyle/>
          <a:p>
            <a:pPr marL="0" lvl="0" indent="0">
              <a:buNone/>
            </a:pPr>
            <a:r>
              <a:rPr lang="en-US" sz="2400" dirty="0"/>
              <a:t>1) 6 firms – P, Q, R, S, T &amp; U are to be released on consecutive Fridays. The Schedule of the release is to be in accordance with the following conditions:</a:t>
            </a:r>
          </a:p>
          <a:p>
            <a:pPr marL="914400" lvl="1" indent="-457200">
              <a:buFont typeface="+mj-lt"/>
              <a:buAutoNum type="alphaLcPeriod"/>
            </a:pPr>
            <a:r>
              <a:rPr lang="en-US" dirty="0"/>
              <a:t>P must be released a week before T</a:t>
            </a:r>
          </a:p>
          <a:p>
            <a:pPr marL="914400" lvl="1" indent="-457200">
              <a:buFont typeface="+mj-lt"/>
              <a:buAutoNum type="alphaLcPeriod"/>
            </a:pPr>
            <a:r>
              <a:rPr lang="en-US" dirty="0"/>
              <a:t>R must not be released immediately after the first release</a:t>
            </a:r>
          </a:p>
          <a:p>
            <a:pPr marL="914400" lvl="1" indent="-457200">
              <a:buFont typeface="+mj-lt"/>
              <a:buAutoNum type="alphaLcPeriod"/>
            </a:pPr>
            <a:r>
              <a:rPr lang="en-US" dirty="0"/>
              <a:t> Q must be released on the Friday on which U is released</a:t>
            </a:r>
          </a:p>
          <a:p>
            <a:pPr marL="914400" lvl="1" indent="-457200">
              <a:buFont typeface="+mj-lt"/>
              <a:buAutoNum type="alphaLcPeriod"/>
            </a:pPr>
            <a:r>
              <a:rPr lang="en-US" dirty="0"/>
              <a:t>S must be released on 5</a:t>
            </a:r>
            <a:r>
              <a:rPr lang="en-US" baseline="30000" dirty="0"/>
              <a:t>th</a:t>
            </a:r>
            <a:r>
              <a:rPr lang="en-US" dirty="0"/>
              <a:t> Friday and should not be immediately preceded by Q</a:t>
            </a:r>
          </a:p>
          <a:p>
            <a:pPr marL="914400" lvl="1" indent="-457200">
              <a:buFont typeface="+mj-lt"/>
              <a:buAutoNum type="alphaLcPeriod"/>
            </a:pPr>
            <a:r>
              <a:rPr lang="en-US" dirty="0"/>
              <a:t>T must not be released in the last?</a:t>
            </a:r>
          </a:p>
          <a:p>
            <a:pPr marL="457200" lvl="1" indent="0">
              <a:buNone/>
            </a:pPr>
            <a:endParaRPr lang="en-US" dirty="0"/>
          </a:p>
          <a:p>
            <a:pPr marL="0" lvl="0" indent="0">
              <a:buNone/>
            </a:pPr>
            <a:r>
              <a:rPr lang="en-US" dirty="0"/>
              <a:t>Which of the following films preceded T?</a:t>
            </a:r>
          </a:p>
          <a:p>
            <a:pPr marL="0" indent="0">
              <a:buNone/>
            </a:pPr>
            <a:r>
              <a:rPr lang="en-US" dirty="0"/>
              <a:t>Sol) P</a:t>
            </a:r>
          </a:p>
          <a:p>
            <a:pPr marL="0" lvl="0" indent="0">
              <a:buNone/>
            </a:pPr>
            <a:r>
              <a:rPr lang="en-US" dirty="0"/>
              <a:t>Which of the following films released immediately after Q?</a:t>
            </a:r>
          </a:p>
          <a:p>
            <a:pPr marL="0" indent="0">
              <a:buNone/>
            </a:pPr>
            <a:r>
              <a:rPr lang="en-US" dirty="0"/>
              <a:t>Sol) P</a:t>
            </a:r>
          </a:p>
          <a:p>
            <a:endParaRPr lang="en-US" dirty="0"/>
          </a:p>
        </p:txBody>
      </p:sp>
    </p:spTree>
    <p:extLst>
      <p:ext uri="{BB962C8B-B14F-4D97-AF65-F5344CB8AC3E}">
        <p14:creationId xmlns="" xmlns:p14="http://schemas.microsoft.com/office/powerpoint/2010/main" val="522390610"/>
      </p:ext>
    </p:extLst>
  </p:cSld>
  <p:clrMapOvr>
    <a:masterClrMapping/>
  </p:clrMapOvr>
  <mc:AlternateContent xmlns:mc="http://schemas.openxmlformats.org/markup-compatibility/2006">
    <mc:Choice xmlns=""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892" y="1625600"/>
            <a:ext cx="11986490" cy="5043055"/>
          </a:xfrm>
        </p:spPr>
        <p:txBody>
          <a:bodyPr/>
          <a:lstStyle/>
          <a:p>
            <a:pPr marL="0" lvl="0" indent="0">
              <a:buNone/>
            </a:pPr>
            <a:r>
              <a:rPr lang="en-US" dirty="0"/>
              <a:t>7) Pointing to </a:t>
            </a:r>
            <a:r>
              <a:rPr lang="en-US" dirty="0" err="1"/>
              <a:t>Kapil</a:t>
            </a:r>
            <a:r>
              <a:rPr lang="en-US" dirty="0"/>
              <a:t>, </a:t>
            </a:r>
            <a:r>
              <a:rPr lang="en-US" dirty="0" err="1"/>
              <a:t>Shilpa</a:t>
            </a:r>
            <a:r>
              <a:rPr lang="en-US" dirty="0"/>
              <a:t> said, “His mother’s brother is the </a:t>
            </a:r>
            <a:r>
              <a:rPr lang="en-US"/>
              <a:t>father of my </a:t>
            </a:r>
            <a:r>
              <a:rPr lang="en-US" dirty="0"/>
              <a:t>son Ashish”. How is </a:t>
            </a:r>
            <a:r>
              <a:rPr lang="en-US" dirty="0" err="1"/>
              <a:t>Kapli</a:t>
            </a:r>
            <a:r>
              <a:rPr lang="en-US" dirty="0"/>
              <a:t> related to </a:t>
            </a:r>
            <a:r>
              <a:rPr lang="en-US" dirty="0" err="1"/>
              <a:t>Shilpa</a:t>
            </a:r>
            <a:r>
              <a:rPr lang="en-US" dirty="0"/>
              <a:t>?</a:t>
            </a:r>
          </a:p>
          <a:p>
            <a:r>
              <a:rPr lang="en-US" dirty="0"/>
              <a:t>Sol) Father of </a:t>
            </a:r>
            <a:r>
              <a:rPr lang="en-US" dirty="0" err="1"/>
              <a:t>shilpa’s</a:t>
            </a:r>
            <a:r>
              <a:rPr lang="en-US" dirty="0"/>
              <a:t> son-</a:t>
            </a:r>
            <a:r>
              <a:rPr lang="en-US" dirty="0" err="1"/>
              <a:t>Shilpa’s</a:t>
            </a:r>
            <a:r>
              <a:rPr lang="en-US" dirty="0"/>
              <a:t> husband.</a:t>
            </a:r>
          </a:p>
          <a:p>
            <a:r>
              <a:rPr lang="en-US" dirty="0"/>
              <a:t>So, </a:t>
            </a:r>
            <a:r>
              <a:rPr lang="en-US" dirty="0" err="1"/>
              <a:t>kapli</a:t>
            </a:r>
            <a:r>
              <a:rPr lang="en-US" dirty="0"/>
              <a:t> is the son of sister of </a:t>
            </a:r>
            <a:r>
              <a:rPr lang="en-US" dirty="0" err="1"/>
              <a:t>shilpa’s</a:t>
            </a:r>
            <a:r>
              <a:rPr lang="en-US" dirty="0"/>
              <a:t> husband. Thus, </a:t>
            </a:r>
            <a:r>
              <a:rPr lang="en-US" dirty="0" err="1"/>
              <a:t>kapil</a:t>
            </a:r>
            <a:r>
              <a:rPr lang="en-US" dirty="0"/>
              <a:t> is </a:t>
            </a:r>
            <a:r>
              <a:rPr lang="en-US" dirty="0" err="1"/>
              <a:t>shilpa’s</a:t>
            </a:r>
            <a:r>
              <a:rPr lang="en-US" dirty="0"/>
              <a:t> nephew i.e., nephew.</a:t>
            </a:r>
          </a:p>
          <a:p>
            <a:pPr marL="0" indent="0">
              <a:buNone/>
            </a:pPr>
            <a:endParaRPr lang="en-US" dirty="0"/>
          </a:p>
          <a:p>
            <a:pPr marL="0" lvl="0" indent="0">
              <a:buNone/>
            </a:pPr>
            <a:r>
              <a:rPr lang="en-US" dirty="0"/>
              <a:t>8) Pointing to a photograph, a lady tells </a:t>
            </a:r>
            <a:r>
              <a:rPr lang="en-US" dirty="0" err="1"/>
              <a:t>Pramod</a:t>
            </a:r>
            <a:r>
              <a:rPr lang="en-US" dirty="0"/>
              <a:t>, “I am the only daughter of this lady and her son is your maternal uncle”. How is the speaker related to </a:t>
            </a:r>
            <a:r>
              <a:rPr lang="en-US" dirty="0" err="1"/>
              <a:t>Pramod’s</a:t>
            </a:r>
            <a:r>
              <a:rPr lang="en-US" dirty="0"/>
              <a:t> father?</a:t>
            </a:r>
          </a:p>
          <a:p>
            <a:r>
              <a:rPr lang="en-US" dirty="0"/>
              <a:t>Sol) Clearly, the speaker’s brother is </a:t>
            </a:r>
            <a:r>
              <a:rPr lang="en-US" dirty="0" err="1"/>
              <a:t>pramod’s</a:t>
            </a:r>
            <a:r>
              <a:rPr lang="en-US" dirty="0"/>
              <a:t> maternal uncle. So, the speaker is </a:t>
            </a:r>
            <a:r>
              <a:rPr lang="en-US" dirty="0" err="1"/>
              <a:t>pramod’s</a:t>
            </a:r>
            <a:r>
              <a:rPr lang="en-US" dirty="0"/>
              <a:t> mother or his father’s wife. i.e., wife.</a:t>
            </a:r>
          </a:p>
        </p:txBody>
      </p:sp>
    </p:spTree>
    <p:extLst>
      <p:ext uri="{BB962C8B-B14F-4D97-AF65-F5344CB8AC3E}">
        <p14:creationId xmlns="" xmlns:p14="http://schemas.microsoft.com/office/powerpoint/2010/main" val="105650870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wipe(down)">
                                      <p:cBhvr>
                                        <p:cTn id="61" dur="580">
                                          <p:stCondLst>
                                            <p:cond delay="0"/>
                                          </p:stCondLst>
                                        </p:cTn>
                                        <p:tgtEl>
                                          <p:spTgt spid="3">
                                            <p:txEl>
                                              <p:pRg st="4" end="4"/>
                                            </p:txEl>
                                          </p:spTgt>
                                        </p:tgtEl>
                                      </p:cBhvr>
                                    </p:animEffect>
                                    <p:anim calcmode="lin" valueType="num">
                                      <p:cBhvr>
                                        <p:cTn id="6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4" end="4"/>
                                            </p:txEl>
                                          </p:spTgt>
                                        </p:tgtEl>
                                      </p:cBhvr>
                                      <p:to x="100000" y="60000"/>
                                    </p:animScale>
                                    <p:animScale>
                                      <p:cBhvr>
                                        <p:cTn id="68" dur="166" decel="50000">
                                          <p:stCondLst>
                                            <p:cond delay="676"/>
                                          </p:stCondLst>
                                        </p:cTn>
                                        <p:tgtEl>
                                          <p:spTgt spid="3">
                                            <p:txEl>
                                              <p:pRg st="4" end="4"/>
                                            </p:txEl>
                                          </p:spTgt>
                                        </p:tgtEl>
                                      </p:cBhvr>
                                      <p:to x="100000" y="100000"/>
                                    </p:animScale>
                                    <p:animScale>
                                      <p:cBhvr>
                                        <p:cTn id="69" dur="26">
                                          <p:stCondLst>
                                            <p:cond delay="1312"/>
                                          </p:stCondLst>
                                        </p:cTn>
                                        <p:tgtEl>
                                          <p:spTgt spid="3">
                                            <p:txEl>
                                              <p:pRg st="4" end="4"/>
                                            </p:txEl>
                                          </p:spTgt>
                                        </p:tgtEl>
                                      </p:cBhvr>
                                      <p:to x="100000" y="80000"/>
                                    </p:animScale>
                                    <p:animScale>
                                      <p:cBhvr>
                                        <p:cTn id="70" dur="166" decel="50000">
                                          <p:stCondLst>
                                            <p:cond delay="1338"/>
                                          </p:stCondLst>
                                        </p:cTn>
                                        <p:tgtEl>
                                          <p:spTgt spid="3">
                                            <p:txEl>
                                              <p:pRg st="4" end="4"/>
                                            </p:txEl>
                                          </p:spTgt>
                                        </p:tgtEl>
                                      </p:cBhvr>
                                      <p:to x="100000" y="100000"/>
                                    </p:animScale>
                                    <p:animScale>
                                      <p:cBhvr>
                                        <p:cTn id="71" dur="26">
                                          <p:stCondLst>
                                            <p:cond delay="1642"/>
                                          </p:stCondLst>
                                        </p:cTn>
                                        <p:tgtEl>
                                          <p:spTgt spid="3">
                                            <p:txEl>
                                              <p:pRg st="4" end="4"/>
                                            </p:txEl>
                                          </p:spTgt>
                                        </p:tgtEl>
                                      </p:cBhvr>
                                      <p:to x="100000" y="90000"/>
                                    </p:animScale>
                                    <p:animScale>
                                      <p:cBhvr>
                                        <p:cTn id="72" dur="166" decel="50000">
                                          <p:stCondLst>
                                            <p:cond delay="1668"/>
                                          </p:stCondLst>
                                        </p:cTn>
                                        <p:tgtEl>
                                          <p:spTgt spid="3">
                                            <p:txEl>
                                              <p:pRg st="4" end="4"/>
                                            </p:txEl>
                                          </p:spTgt>
                                        </p:tgtEl>
                                      </p:cBhvr>
                                      <p:to x="100000" y="100000"/>
                                    </p:animScale>
                                    <p:animScale>
                                      <p:cBhvr>
                                        <p:cTn id="73" dur="26">
                                          <p:stCondLst>
                                            <p:cond delay="1808"/>
                                          </p:stCondLst>
                                        </p:cTn>
                                        <p:tgtEl>
                                          <p:spTgt spid="3">
                                            <p:txEl>
                                              <p:pRg st="4" end="4"/>
                                            </p:txEl>
                                          </p:spTgt>
                                        </p:tgtEl>
                                      </p:cBhvr>
                                      <p:to x="100000" y="95000"/>
                                    </p:animScale>
                                    <p:animScale>
                                      <p:cBhvr>
                                        <p:cTn id="74" dur="166" decel="50000">
                                          <p:stCondLst>
                                            <p:cond delay="1834"/>
                                          </p:stCondLst>
                                        </p:cTn>
                                        <p:tgtEl>
                                          <p:spTgt spid="3">
                                            <p:txEl>
                                              <p:pRg st="4" end="4"/>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5" end="5"/>
                                            </p:txEl>
                                          </p:spTgt>
                                        </p:tgtEl>
                                        <p:attrNameLst>
                                          <p:attrName>style.visibility</p:attrName>
                                        </p:attrNameLst>
                                      </p:cBhvr>
                                      <p:to>
                                        <p:strVal val="visible"/>
                                      </p:to>
                                    </p:set>
                                    <p:animEffect transition="in" filter="wipe(down)">
                                      <p:cBhvr>
                                        <p:cTn id="79" dur="580">
                                          <p:stCondLst>
                                            <p:cond delay="0"/>
                                          </p:stCondLst>
                                        </p:cTn>
                                        <p:tgtEl>
                                          <p:spTgt spid="3">
                                            <p:txEl>
                                              <p:pRg st="5" end="5"/>
                                            </p:txEl>
                                          </p:spTgt>
                                        </p:tgtEl>
                                      </p:cBhvr>
                                    </p:animEffect>
                                    <p:anim calcmode="lin" valueType="num">
                                      <p:cBhvr>
                                        <p:cTn id="8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5" end="5"/>
                                            </p:txEl>
                                          </p:spTgt>
                                        </p:tgtEl>
                                      </p:cBhvr>
                                      <p:to x="100000" y="60000"/>
                                    </p:animScale>
                                    <p:animScale>
                                      <p:cBhvr>
                                        <p:cTn id="86" dur="166" decel="50000">
                                          <p:stCondLst>
                                            <p:cond delay="676"/>
                                          </p:stCondLst>
                                        </p:cTn>
                                        <p:tgtEl>
                                          <p:spTgt spid="3">
                                            <p:txEl>
                                              <p:pRg st="5" end="5"/>
                                            </p:txEl>
                                          </p:spTgt>
                                        </p:tgtEl>
                                      </p:cBhvr>
                                      <p:to x="100000" y="100000"/>
                                    </p:animScale>
                                    <p:animScale>
                                      <p:cBhvr>
                                        <p:cTn id="87" dur="26">
                                          <p:stCondLst>
                                            <p:cond delay="1312"/>
                                          </p:stCondLst>
                                        </p:cTn>
                                        <p:tgtEl>
                                          <p:spTgt spid="3">
                                            <p:txEl>
                                              <p:pRg st="5" end="5"/>
                                            </p:txEl>
                                          </p:spTgt>
                                        </p:tgtEl>
                                      </p:cBhvr>
                                      <p:to x="100000" y="80000"/>
                                    </p:animScale>
                                    <p:animScale>
                                      <p:cBhvr>
                                        <p:cTn id="88" dur="166" decel="50000">
                                          <p:stCondLst>
                                            <p:cond delay="1338"/>
                                          </p:stCondLst>
                                        </p:cTn>
                                        <p:tgtEl>
                                          <p:spTgt spid="3">
                                            <p:txEl>
                                              <p:pRg st="5" end="5"/>
                                            </p:txEl>
                                          </p:spTgt>
                                        </p:tgtEl>
                                      </p:cBhvr>
                                      <p:to x="100000" y="100000"/>
                                    </p:animScale>
                                    <p:animScale>
                                      <p:cBhvr>
                                        <p:cTn id="89" dur="26">
                                          <p:stCondLst>
                                            <p:cond delay="1642"/>
                                          </p:stCondLst>
                                        </p:cTn>
                                        <p:tgtEl>
                                          <p:spTgt spid="3">
                                            <p:txEl>
                                              <p:pRg st="5" end="5"/>
                                            </p:txEl>
                                          </p:spTgt>
                                        </p:tgtEl>
                                      </p:cBhvr>
                                      <p:to x="100000" y="90000"/>
                                    </p:animScale>
                                    <p:animScale>
                                      <p:cBhvr>
                                        <p:cTn id="90" dur="166" decel="50000">
                                          <p:stCondLst>
                                            <p:cond delay="1668"/>
                                          </p:stCondLst>
                                        </p:cTn>
                                        <p:tgtEl>
                                          <p:spTgt spid="3">
                                            <p:txEl>
                                              <p:pRg st="5" end="5"/>
                                            </p:txEl>
                                          </p:spTgt>
                                        </p:tgtEl>
                                      </p:cBhvr>
                                      <p:to x="100000" y="100000"/>
                                    </p:animScale>
                                    <p:animScale>
                                      <p:cBhvr>
                                        <p:cTn id="91" dur="26">
                                          <p:stCondLst>
                                            <p:cond delay="1808"/>
                                          </p:stCondLst>
                                        </p:cTn>
                                        <p:tgtEl>
                                          <p:spTgt spid="3">
                                            <p:txEl>
                                              <p:pRg st="5" end="5"/>
                                            </p:txEl>
                                          </p:spTgt>
                                        </p:tgtEl>
                                      </p:cBhvr>
                                      <p:to x="100000" y="95000"/>
                                    </p:animScale>
                                    <p:animScale>
                                      <p:cBhvr>
                                        <p:cTn id="92"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673" y="1551709"/>
            <a:ext cx="11831782" cy="5135417"/>
          </a:xfrm>
        </p:spPr>
        <p:txBody>
          <a:bodyPr/>
          <a:lstStyle/>
          <a:p>
            <a:pPr marL="0" lvl="0" indent="0">
              <a:buNone/>
            </a:pPr>
            <a:r>
              <a:rPr lang="en-US" dirty="0"/>
              <a:t>Film R cannot be released on which of the following Fridays in addition to 2</a:t>
            </a:r>
            <a:r>
              <a:rPr lang="en-US" baseline="30000" dirty="0"/>
              <a:t>nd</a:t>
            </a:r>
            <a:r>
              <a:rPr lang="en-US" dirty="0"/>
              <a:t> Friday?</a:t>
            </a:r>
          </a:p>
          <a:p>
            <a:pPr marL="0" indent="0">
              <a:buNone/>
            </a:pPr>
            <a:r>
              <a:rPr lang="en-US" dirty="0"/>
              <a:t>Sol) 5</a:t>
            </a:r>
            <a:r>
              <a:rPr lang="en-US" baseline="30000" dirty="0"/>
              <a:t>th</a:t>
            </a:r>
            <a:r>
              <a:rPr lang="en-US" dirty="0"/>
              <a:t> because S has to be staged on that day.</a:t>
            </a:r>
          </a:p>
          <a:p>
            <a:pPr marL="0" indent="0">
              <a:buNone/>
            </a:pPr>
            <a:endParaRPr lang="en-US" dirty="0"/>
          </a:p>
          <a:p>
            <a:pPr marL="0" lvl="0" indent="0">
              <a:buNone/>
            </a:pPr>
            <a:r>
              <a:rPr lang="en-US" dirty="0"/>
              <a:t>In between which of the two films S is to be released?</a:t>
            </a:r>
          </a:p>
          <a:p>
            <a:pPr marL="0" indent="0">
              <a:buNone/>
            </a:pPr>
            <a:r>
              <a:rPr lang="en-US" dirty="0"/>
              <a:t>Sol) R &amp; T</a:t>
            </a:r>
          </a:p>
          <a:p>
            <a:pPr marL="0" indent="0">
              <a:buNone/>
            </a:pPr>
            <a:endParaRPr lang="en-US" dirty="0"/>
          </a:p>
          <a:p>
            <a:pPr marL="0" lvl="0" indent="0">
              <a:buNone/>
            </a:pPr>
            <a:r>
              <a:rPr lang="en-US" dirty="0"/>
              <a:t>Which of the following films released first ?</a:t>
            </a:r>
          </a:p>
          <a:p>
            <a:pPr marL="0" indent="0">
              <a:buNone/>
            </a:pPr>
            <a:r>
              <a:rPr lang="en-US" dirty="0"/>
              <a:t>Sol) U</a:t>
            </a:r>
          </a:p>
          <a:p>
            <a:endParaRPr lang="en-US" dirty="0"/>
          </a:p>
        </p:txBody>
      </p:sp>
    </p:spTree>
    <p:extLst>
      <p:ext uri="{BB962C8B-B14F-4D97-AF65-F5344CB8AC3E}">
        <p14:creationId xmlns="" xmlns:p14="http://schemas.microsoft.com/office/powerpoint/2010/main" val="426045568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482" y="440389"/>
            <a:ext cx="9762836" cy="1293028"/>
          </a:xfrm>
        </p:spPr>
        <p:txBody>
          <a:bodyPr>
            <a:normAutofit fontScale="90000"/>
          </a:bodyPr>
          <a:lstStyle/>
          <a:p>
            <a:r>
              <a:rPr lang="en-US" dirty="0"/>
              <a:t>Selection Based on given Conditions</a:t>
            </a:r>
            <a:br>
              <a:rPr lang="en-US" dirty="0"/>
            </a:br>
            <a:endParaRPr lang="en-US" dirty="0"/>
          </a:p>
        </p:txBody>
      </p:sp>
      <p:pic>
        <p:nvPicPr>
          <p:cNvPr id="5" name="Picture 4">
            <a:extLst>
              <a:ext uri="{FF2B5EF4-FFF2-40B4-BE49-F238E27FC236}">
                <a16:creationId xmlns="" xmlns:a16="http://schemas.microsoft.com/office/drawing/2014/main" id="{0180525F-6C16-6AFC-7110-731F5D935D48}"/>
              </a:ext>
            </a:extLst>
          </p:cNvPr>
          <p:cNvPicPr>
            <a:picLocks noChangeAspect="1"/>
          </p:cNvPicPr>
          <p:nvPr/>
        </p:nvPicPr>
        <p:blipFill>
          <a:blip r:embed="rId2"/>
          <a:stretch>
            <a:fillRect/>
          </a:stretch>
        </p:blipFill>
        <p:spPr>
          <a:xfrm>
            <a:off x="1519312" y="1259939"/>
            <a:ext cx="9186202" cy="5121294"/>
          </a:xfrm>
          <a:prstGeom prst="rect">
            <a:avLst/>
          </a:prstGeom>
        </p:spPr>
      </p:pic>
    </p:spTree>
    <p:extLst>
      <p:ext uri="{BB962C8B-B14F-4D97-AF65-F5344CB8AC3E}">
        <p14:creationId xmlns="" xmlns:p14="http://schemas.microsoft.com/office/powerpoint/2010/main" val="327815791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2402BA8-2867-B840-C6B7-65A497A1C0B9}"/>
              </a:ext>
            </a:extLst>
          </p:cNvPr>
          <p:cNvPicPr>
            <a:picLocks noChangeAspect="1"/>
          </p:cNvPicPr>
          <p:nvPr/>
        </p:nvPicPr>
        <p:blipFill>
          <a:blip r:embed="rId2"/>
          <a:stretch>
            <a:fillRect/>
          </a:stretch>
        </p:blipFill>
        <p:spPr>
          <a:xfrm>
            <a:off x="2023494" y="1699971"/>
            <a:ext cx="8145012" cy="3458058"/>
          </a:xfrm>
          <a:prstGeom prst="rect">
            <a:avLst/>
          </a:prstGeom>
        </p:spPr>
      </p:pic>
    </p:spTree>
    <p:extLst>
      <p:ext uri="{BB962C8B-B14F-4D97-AF65-F5344CB8AC3E}">
        <p14:creationId xmlns="" xmlns:p14="http://schemas.microsoft.com/office/powerpoint/2010/main" val="5737616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7B7751C-9AF7-95B7-C8E3-524E7A25EDB9}"/>
              </a:ext>
            </a:extLst>
          </p:cNvPr>
          <p:cNvPicPr>
            <a:picLocks noChangeAspect="1"/>
          </p:cNvPicPr>
          <p:nvPr/>
        </p:nvPicPr>
        <p:blipFill>
          <a:blip r:embed="rId2"/>
          <a:stretch>
            <a:fillRect/>
          </a:stretch>
        </p:blipFill>
        <p:spPr>
          <a:xfrm>
            <a:off x="2066362" y="1833339"/>
            <a:ext cx="9314401" cy="3681195"/>
          </a:xfrm>
          <a:prstGeom prst="rect">
            <a:avLst/>
          </a:prstGeom>
        </p:spPr>
      </p:pic>
    </p:spTree>
    <p:extLst>
      <p:ext uri="{BB962C8B-B14F-4D97-AF65-F5344CB8AC3E}">
        <p14:creationId xmlns="" xmlns:p14="http://schemas.microsoft.com/office/powerpoint/2010/main" val="31093927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1073" y="1814732"/>
            <a:ext cx="9129862" cy="2552611"/>
          </a:xfrm>
          <a:prstGeom prst="rect">
            <a:avLst/>
          </a:prstGeom>
        </p:spPr>
      </p:pic>
      <p:pic>
        <p:nvPicPr>
          <p:cNvPr id="3" name="Picture 2"/>
          <p:cNvPicPr>
            <a:picLocks noChangeAspect="1"/>
          </p:cNvPicPr>
          <p:nvPr/>
        </p:nvPicPr>
        <p:blipFill>
          <a:blip r:embed="rId3"/>
          <a:stretch>
            <a:fillRect/>
          </a:stretch>
        </p:blipFill>
        <p:spPr>
          <a:xfrm>
            <a:off x="1993651" y="4548322"/>
            <a:ext cx="1114581" cy="181000"/>
          </a:xfrm>
          <a:prstGeom prst="rect">
            <a:avLst/>
          </a:prstGeom>
        </p:spPr>
      </p:pic>
    </p:spTree>
    <p:extLst>
      <p:ext uri="{BB962C8B-B14F-4D97-AF65-F5344CB8AC3E}">
        <p14:creationId xmlns="" xmlns:p14="http://schemas.microsoft.com/office/powerpoint/2010/main" val="1709079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69ACB52-6F15-244F-7978-5F23809EB502}"/>
              </a:ext>
            </a:extLst>
          </p:cNvPr>
          <p:cNvPicPr>
            <a:picLocks noChangeAspect="1"/>
          </p:cNvPicPr>
          <p:nvPr/>
        </p:nvPicPr>
        <p:blipFill>
          <a:blip r:embed="rId2"/>
          <a:stretch>
            <a:fillRect/>
          </a:stretch>
        </p:blipFill>
        <p:spPr>
          <a:xfrm>
            <a:off x="2047310" y="1566602"/>
            <a:ext cx="8097380" cy="3724795"/>
          </a:xfrm>
          <a:prstGeom prst="rect">
            <a:avLst/>
          </a:prstGeom>
        </p:spPr>
      </p:pic>
    </p:spTree>
    <p:extLst>
      <p:ext uri="{BB962C8B-B14F-4D97-AF65-F5344CB8AC3E}">
        <p14:creationId xmlns="" xmlns:p14="http://schemas.microsoft.com/office/powerpoint/2010/main" val="14755855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8F9FACF-042C-D376-4491-A0663A803B91}"/>
              </a:ext>
            </a:extLst>
          </p:cNvPr>
          <p:cNvPicPr>
            <a:picLocks noChangeAspect="1"/>
          </p:cNvPicPr>
          <p:nvPr/>
        </p:nvPicPr>
        <p:blipFill>
          <a:blip r:embed="rId2"/>
          <a:stretch>
            <a:fillRect/>
          </a:stretch>
        </p:blipFill>
        <p:spPr>
          <a:xfrm>
            <a:off x="1559735" y="1625080"/>
            <a:ext cx="8059275" cy="4991797"/>
          </a:xfrm>
          <a:prstGeom prst="rect">
            <a:avLst/>
          </a:prstGeom>
        </p:spPr>
      </p:pic>
      <p:sp>
        <p:nvSpPr>
          <p:cNvPr id="6" name="TextBox 5">
            <a:extLst>
              <a:ext uri="{FF2B5EF4-FFF2-40B4-BE49-F238E27FC236}">
                <a16:creationId xmlns="" xmlns:a16="http://schemas.microsoft.com/office/drawing/2014/main" id="{26AAD0FD-3808-86D2-4EFC-2E69AD3E084B}"/>
              </a:ext>
            </a:extLst>
          </p:cNvPr>
          <p:cNvSpPr txBox="1"/>
          <p:nvPr/>
        </p:nvSpPr>
        <p:spPr>
          <a:xfrm>
            <a:off x="4374292" y="790832"/>
            <a:ext cx="3844322" cy="523220"/>
          </a:xfrm>
          <a:prstGeom prst="rect">
            <a:avLst/>
          </a:prstGeom>
          <a:noFill/>
        </p:spPr>
        <p:txBody>
          <a:bodyPr wrap="none" rtlCol="0">
            <a:spAutoFit/>
          </a:bodyPr>
          <a:lstStyle/>
          <a:p>
            <a:r>
              <a:rPr lang="en-IN" sz="2800" b="1" dirty="0"/>
              <a:t>Family Based puzzles</a:t>
            </a:r>
          </a:p>
        </p:txBody>
      </p:sp>
    </p:spTree>
    <p:extLst>
      <p:ext uri="{BB962C8B-B14F-4D97-AF65-F5344CB8AC3E}">
        <p14:creationId xmlns="" xmlns:p14="http://schemas.microsoft.com/office/powerpoint/2010/main" val="25331734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93BA5AF-00FB-CB21-6D7C-A5C971BD1584}"/>
              </a:ext>
            </a:extLst>
          </p:cNvPr>
          <p:cNvPicPr>
            <a:picLocks noChangeAspect="1"/>
          </p:cNvPicPr>
          <p:nvPr/>
        </p:nvPicPr>
        <p:blipFill>
          <a:blip r:embed="rId2"/>
          <a:stretch>
            <a:fillRect/>
          </a:stretch>
        </p:blipFill>
        <p:spPr>
          <a:xfrm>
            <a:off x="1080387" y="909286"/>
            <a:ext cx="10031225" cy="5039428"/>
          </a:xfrm>
          <a:prstGeom prst="rect">
            <a:avLst/>
          </a:prstGeom>
        </p:spPr>
      </p:pic>
    </p:spTree>
    <p:extLst>
      <p:ext uri="{BB962C8B-B14F-4D97-AF65-F5344CB8AC3E}">
        <p14:creationId xmlns="" xmlns:p14="http://schemas.microsoft.com/office/powerpoint/2010/main" val="38093142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5B59D7C-A5D5-5780-ED87-FF76603C6832}"/>
              </a:ext>
            </a:extLst>
          </p:cNvPr>
          <p:cNvPicPr>
            <a:picLocks noChangeAspect="1"/>
          </p:cNvPicPr>
          <p:nvPr/>
        </p:nvPicPr>
        <p:blipFill>
          <a:blip r:embed="rId2"/>
          <a:stretch>
            <a:fillRect/>
          </a:stretch>
        </p:blipFill>
        <p:spPr>
          <a:xfrm>
            <a:off x="1982897" y="1605267"/>
            <a:ext cx="7039957" cy="4858428"/>
          </a:xfrm>
          <a:prstGeom prst="rect">
            <a:avLst/>
          </a:prstGeom>
        </p:spPr>
      </p:pic>
      <p:sp>
        <p:nvSpPr>
          <p:cNvPr id="4" name="TextBox 3">
            <a:extLst>
              <a:ext uri="{FF2B5EF4-FFF2-40B4-BE49-F238E27FC236}">
                <a16:creationId xmlns="" xmlns:a16="http://schemas.microsoft.com/office/drawing/2014/main" id="{6C4ED415-B743-4D6C-FFF1-F91188696BAB}"/>
              </a:ext>
            </a:extLst>
          </p:cNvPr>
          <p:cNvSpPr txBox="1"/>
          <p:nvPr/>
        </p:nvSpPr>
        <p:spPr>
          <a:xfrm>
            <a:off x="1881346" y="1297490"/>
            <a:ext cx="7039956"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Read the following information carefully and answer the questions below it  </a:t>
            </a:r>
          </a:p>
        </p:txBody>
      </p:sp>
    </p:spTree>
    <p:extLst>
      <p:ext uri="{BB962C8B-B14F-4D97-AF65-F5344CB8AC3E}">
        <p14:creationId xmlns="" xmlns:p14="http://schemas.microsoft.com/office/powerpoint/2010/main" val="18239595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0B8D8DF-BCB6-E6CE-D844-E9A9275C7A65}"/>
              </a:ext>
            </a:extLst>
          </p:cNvPr>
          <p:cNvPicPr>
            <a:picLocks noChangeAspect="1"/>
          </p:cNvPicPr>
          <p:nvPr/>
        </p:nvPicPr>
        <p:blipFill>
          <a:blip r:embed="rId2"/>
          <a:stretch>
            <a:fillRect/>
          </a:stretch>
        </p:blipFill>
        <p:spPr>
          <a:xfrm>
            <a:off x="3282028" y="1070511"/>
            <a:ext cx="5627944" cy="4716977"/>
          </a:xfrm>
          <a:prstGeom prst="rect">
            <a:avLst/>
          </a:prstGeom>
        </p:spPr>
      </p:pic>
    </p:spTree>
    <p:extLst>
      <p:ext uri="{BB962C8B-B14F-4D97-AF65-F5344CB8AC3E}">
        <p14:creationId xmlns="" xmlns:p14="http://schemas.microsoft.com/office/powerpoint/2010/main" val="1065333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0"/>
            <a:ext cx="8610600" cy="1293028"/>
          </a:xfrm>
        </p:spPr>
        <p:txBody>
          <a:bodyPr>
            <a:normAutofit/>
          </a:bodyPr>
          <a:lstStyle/>
          <a:p>
            <a:r>
              <a:rPr lang="en-US" dirty="0"/>
              <a:t>Relation Puzzle</a:t>
            </a:r>
          </a:p>
        </p:txBody>
      </p:sp>
      <p:sp>
        <p:nvSpPr>
          <p:cNvPr id="3" name="Content Placeholder 2"/>
          <p:cNvSpPr>
            <a:spLocks noGrp="1"/>
          </p:cNvSpPr>
          <p:nvPr>
            <p:ph idx="1"/>
          </p:nvPr>
        </p:nvSpPr>
        <p:spPr>
          <a:xfrm>
            <a:off x="175491" y="1477818"/>
            <a:ext cx="11841017" cy="5726546"/>
          </a:xfrm>
        </p:spPr>
        <p:txBody>
          <a:bodyPr>
            <a:normAutofit fontScale="92500"/>
          </a:bodyPr>
          <a:lstStyle/>
          <a:p>
            <a:pPr marL="0" indent="0">
              <a:buNone/>
            </a:pPr>
            <a:r>
              <a:rPr lang="en-US" dirty="0"/>
              <a:t>In the type of questions, mutual blood relation of more than two persons are mentioned.</a:t>
            </a:r>
          </a:p>
          <a:p>
            <a:pPr marL="0" indent="0">
              <a:buNone/>
            </a:pPr>
            <a:endParaRPr lang="en-US" dirty="0"/>
          </a:p>
          <a:p>
            <a:pPr marL="0" lvl="0" indent="0">
              <a:buNone/>
            </a:pPr>
            <a:r>
              <a:rPr lang="en-US" dirty="0"/>
              <a:t>1) A family has a man, his wife, their four sons &amp; their wife.  The family of every son also has 3 sons and one daughter. Find the out the total number of male members in the whole family?</a:t>
            </a:r>
          </a:p>
          <a:p>
            <a:pPr marL="0" indent="0">
              <a:buNone/>
            </a:pPr>
            <a:r>
              <a:rPr lang="en-US" dirty="0"/>
              <a:t>Sol) 17</a:t>
            </a:r>
          </a:p>
          <a:p>
            <a:pPr marL="0" indent="0">
              <a:buNone/>
            </a:pPr>
            <a:endParaRPr lang="en-US" dirty="0"/>
          </a:p>
          <a:p>
            <a:pPr marL="0" lvl="0" indent="0">
              <a:buNone/>
            </a:pPr>
            <a:r>
              <a:rPr lang="en-US" dirty="0"/>
              <a:t>2) A &amp; B are brothers. C &amp; D are sisters. A’s son is D’s brother. How is B related to C?</a:t>
            </a:r>
          </a:p>
          <a:p>
            <a:pPr marL="0" indent="0">
              <a:buNone/>
            </a:pPr>
            <a:r>
              <a:rPr lang="en-US" dirty="0"/>
              <a:t>Sol) A’s son is D’s brother --------------------- D is d/o of A</a:t>
            </a:r>
          </a:p>
          <a:p>
            <a:r>
              <a:rPr lang="en-US" dirty="0"/>
              <a:t>C and D are sisters ----------------------- C also d/o A</a:t>
            </a:r>
          </a:p>
          <a:p>
            <a:r>
              <a:rPr lang="en-US" dirty="0"/>
              <a:t>A &amp; B are brothers ------------------------- B is uncle of C.</a:t>
            </a:r>
          </a:p>
          <a:p>
            <a:pPr marL="0" indent="0">
              <a:buNone/>
            </a:pPr>
            <a:endParaRPr lang="en-US" dirty="0"/>
          </a:p>
          <a:p>
            <a:pPr marL="0" lvl="0" indent="0">
              <a:buNone/>
            </a:pPr>
            <a:r>
              <a:rPr lang="en-US" dirty="0"/>
              <a:t>3) A is B’s sister. C is B’s mother, D is C’s father, E is D’s mother. Then, how is A related to D?</a:t>
            </a:r>
          </a:p>
          <a:p>
            <a:pPr marL="0" indent="0">
              <a:buNone/>
            </a:pPr>
            <a:r>
              <a:rPr lang="en-US" dirty="0"/>
              <a:t>Sol) A is the sister of B and B is the son/daughter of C. so, A is daughter of C. Also, D is the father of C. Thus, A is the granddaughter od D. i.e., Granddaughter.</a:t>
            </a:r>
          </a:p>
          <a:p>
            <a:pPr marL="0" lvl="0" indent="0" algn="just">
              <a:buNone/>
            </a:pPr>
            <a:endParaRPr lang="en-US" dirty="0"/>
          </a:p>
        </p:txBody>
      </p:sp>
    </p:spTree>
    <p:extLst>
      <p:ext uri="{BB962C8B-B14F-4D97-AF65-F5344CB8AC3E}">
        <p14:creationId xmlns="" xmlns:p14="http://schemas.microsoft.com/office/powerpoint/2010/main" val="3503386041"/>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down)">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down)">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down)">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wipe(down)">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wipe(down)">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wipe(down)">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wipe(down)">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wipe(down)">
                                      <p:cBhvr>
                                        <p:cTn id="60" dur="500"/>
                                        <p:tgtEl>
                                          <p:spTgt spid="3">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Effect transition="in" filter="wipe(down)">
                                      <p:cBhvr>
                                        <p:cTn id="6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81C418A-A32D-A286-9410-736DE9FFBAC5}"/>
              </a:ext>
            </a:extLst>
          </p:cNvPr>
          <p:cNvPicPr>
            <a:picLocks noChangeAspect="1"/>
          </p:cNvPicPr>
          <p:nvPr/>
        </p:nvPicPr>
        <p:blipFill>
          <a:blip r:embed="rId2"/>
          <a:stretch>
            <a:fillRect/>
          </a:stretch>
        </p:blipFill>
        <p:spPr>
          <a:xfrm>
            <a:off x="1400188" y="1544594"/>
            <a:ext cx="9391624" cy="4572213"/>
          </a:xfrm>
          <a:prstGeom prst="rect">
            <a:avLst/>
          </a:prstGeom>
        </p:spPr>
      </p:pic>
      <p:sp>
        <p:nvSpPr>
          <p:cNvPr id="4" name="TextBox 3">
            <a:extLst>
              <a:ext uri="{FF2B5EF4-FFF2-40B4-BE49-F238E27FC236}">
                <a16:creationId xmlns="" xmlns:a16="http://schemas.microsoft.com/office/drawing/2014/main" id="{992E4677-7C76-782B-DDF0-E78F04375E9D}"/>
              </a:ext>
            </a:extLst>
          </p:cNvPr>
          <p:cNvSpPr txBox="1"/>
          <p:nvPr/>
        </p:nvSpPr>
        <p:spPr>
          <a:xfrm>
            <a:off x="1400188" y="1236817"/>
            <a:ext cx="5702202" cy="307777"/>
          </a:xfrm>
          <a:prstGeom prst="rect">
            <a:avLst/>
          </a:prstGeom>
          <a:noFill/>
        </p:spPr>
        <p:txBody>
          <a:bodyPr wrap="none" rtlCol="0">
            <a:spAutoFit/>
          </a:bodyPr>
          <a:lstStyle/>
          <a:p>
            <a:r>
              <a:rPr lang="en-IN" sz="1400" dirty="0">
                <a:latin typeface="Times New Roman" panose="02020603050405020304" pitchFamily="18" charset="0"/>
                <a:cs typeface="Times New Roman" panose="02020603050405020304" pitchFamily="18" charset="0"/>
              </a:rPr>
              <a:t>Read the following information carefully and answer the questions below it  </a:t>
            </a:r>
          </a:p>
        </p:txBody>
      </p:sp>
    </p:spTree>
    <p:extLst>
      <p:ext uri="{BB962C8B-B14F-4D97-AF65-F5344CB8AC3E}">
        <p14:creationId xmlns="" xmlns:p14="http://schemas.microsoft.com/office/powerpoint/2010/main" val="32160942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F17E1ACA-8118-D86A-96BE-92FCCBE70C27}"/>
              </a:ext>
            </a:extLst>
          </p:cNvPr>
          <p:cNvPicPr>
            <a:picLocks noChangeAspect="1"/>
          </p:cNvPicPr>
          <p:nvPr/>
        </p:nvPicPr>
        <p:blipFill>
          <a:blip r:embed="rId2"/>
          <a:stretch>
            <a:fillRect/>
          </a:stretch>
        </p:blipFill>
        <p:spPr>
          <a:xfrm>
            <a:off x="4143937" y="1873124"/>
            <a:ext cx="1952898" cy="1771897"/>
          </a:xfrm>
          <a:prstGeom prst="rect">
            <a:avLst/>
          </a:prstGeom>
        </p:spPr>
      </p:pic>
      <p:pic>
        <p:nvPicPr>
          <p:cNvPr id="9" name="Picture 8">
            <a:extLst>
              <a:ext uri="{FF2B5EF4-FFF2-40B4-BE49-F238E27FC236}">
                <a16:creationId xmlns="" xmlns:a16="http://schemas.microsoft.com/office/drawing/2014/main" id="{FF3795E4-D021-5793-01DA-4398BE50D911}"/>
              </a:ext>
            </a:extLst>
          </p:cNvPr>
          <p:cNvPicPr>
            <a:picLocks noChangeAspect="1"/>
          </p:cNvPicPr>
          <p:nvPr/>
        </p:nvPicPr>
        <p:blipFill>
          <a:blip r:embed="rId3"/>
          <a:stretch>
            <a:fillRect/>
          </a:stretch>
        </p:blipFill>
        <p:spPr>
          <a:xfrm>
            <a:off x="4143937" y="3785697"/>
            <a:ext cx="2200582" cy="2257740"/>
          </a:xfrm>
          <a:prstGeom prst="rect">
            <a:avLst/>
          </a:prstGeom>
        </p:spPr>
      </p:pic>
    </p:spTree>
    <p:extLst>
      <p:ext uri="{BB962C8B-B14F-4D97-AF65-F5344CB8AC3E}">
        <p14:creationId xmlns="" xmlns:p14="http://schemas.microsoft.com/office/powerpoint/2010/main" val="18092911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0E72783-0C77-0DEA-2FB9-2D5355ECAA45}"/>
              </a:ext>
            </a:extLst>
          </p:cNvPr>
          <p:cNvPicPr>
            <a:picLocks noChangeAspect="1"/>
          </p:cNvPicPr>
          <p:nvPr/>
        </p:nvPicPr>
        <p:blipFill>
          <a:blip r:embed="rId2"/>
          <a:stretch>
            <a:fillRect/>
          </a:stretch>
        </p:blipFill>
        <p:spPr>
          <a:xfrm>
            <a:off x="1027992" y="1260388"/>
            <a:ext cx="10136015" cy="4905633"/>
          </a:xfrm>
          <a:prstGeom prst="rect">
            <a:avLst/>
          </a:prstGeom>
        </p:spPr>
      </p:pic>
    </p:spTree>
    <p:extLst>
      <p:ext uri="{BB962C8B-B14F-4D97-AF65-F5344CB8AC3E}">
        <p14:creationId xmlns="" xmlns:p14="http://schemas.microsoft.com/office/powerpoint/2010/main" val="27432342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7B1B39B-9D0A-8568-017C-36DB66FA818E}"/>
              </a:ext>
            </a:extLst>
          </p:cNvPr>
          <p:cNvSpPr txBox="1"/>
          <p:nvPr/>
        </p:nvSpPr>
        <p:spPr>
          <a:xfrm>
            <a:off x="4348892" y="1385673"/>
            <a:ext cx="2424062" cy="369332"/>
          </a:xfrm>
          <a:prstGeom prst="rect">
            <a:avLst/>
          </a:prstGeom>
          <a:noFill/>
        </p:spPr>
        <p:txBody>
          <a:bodyPr wrap="none" rtlCol="0">
            <a:spAutoFit/>
          </a:bodyPr>
          <a:lstStyle/>
          <a:p>
            <a:pPr algn="just"/>
            <a:r>
              <a:rPr lang="en-US" b="1" dirty="0"/>
              <a:t>JUMBLED PROBLEMS</a:t>
            </a:r>
            <a:endParaRPr lang="en-IN" b="1" dirty="0"/>
          </a:p>
        </p:txBody>
      </p:sp>
      <p:sp>
        <p:nvSpPr>
          <p:cNvPr id="4" name="TextBox 3">
            <a:extLst>
              <a:ext uri="{FF2B5EF4-FFF2-40B4-BE49-F238E27FC236}">
                <a16:creationId xmlns="" xmlns:a16="http://schemas.microsoft.com/office/drawing/2014/main" id="{AD15F2E4-65D2-11F9-51E7-B493BB91EAEB}"/>
              </a:ext>
            </a:extLst>
          </p:cNvPr>
          <p:cNvSpPr txBox="1"/>
          <p:nvPr/>
        </p:nvSpPr>
        <p:spPr>
          <a:xfrm>
            <a:off x="909596" y="2241035"/>
            <a:ext cx="9914924" cy="2523768"/>
          </a:xfrm>
          <a:prstGeom prst="rect">
            <a:avLst/>
          </a:prstGeom>
          <a:noFill/>
        </p:spPr>
        <p:txBody>
          <a:bodyPr wrap="square" rtlCol="0">
            <a:spAutoFit/>
          </a:bodyPr>
          <a:lstStyle/>
          <a:p>
            <a:pPr algn="just"/>
            <a:r>
              <a:rPr lang="en-US" sz="2800" dirty="0"/>
              <a:t>In this type of questions, some mixed clues  regarding three or more qualities of given items or persons is given. The candidate is required to </a:t>
            </a:r>
            <a:r>
              <a:rPr lang="en-US" sz="2800" dirty="0" err="1"/>
              <a:t>analyse</a:t>
            </a:r>
            <a:r>
              <a:rPr lang="en-US" sz="2800" dirty="0"/>
              <a:t> this mixed information with respect to different qualities and classify the items accordingly. </a:t>
            </a:r>
          </a:p>
          <a:p>
            <a:endParaRPr lang="en-IN" dirty="0"/>
          </a:p>
        </p:txBody>
      </p:sp>
    </p:spTree>
    <p:extLst>
      <p:ext uri="{BB962C8B-B14F-4D97-AF65-F5344CB8AC3E}">
        <p14:creationId xmlns="" xmlns:p14="http://schemas.microsoft.com/office/powerpoint/2010/main" val="119759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38AA14B-8FE1-FDD4-D29B-52764C7CF3BF}"/>
              </a:ext>
            </a:extLst>
          </p:cNvPr>
          <p:cNvSpPr txBox="1"/>
          <p:nvPr/>
        </p:nvSpPr>
        <p:spPr>
          <a:xfrm>
            <a:off x="341870" y="352167"/>
            <a:ext cx="11850130" cy="5816977"/>
          </a:xfrm>
          <a:prstGeom prst="rect">
            <a:avLst/>
          </a:prstGeom>
          <a:noFill/>
        </p:spPr>
        <p:txBody>
          <a:bodyPr wrap="square" rtlCol="0">
            <a:spAutoFit/>
          </a:bodyPr>
          <a:lstStyle/>
          <a:p>
            <a:r>
              <a:rPr lang="en-US" sz="2800" dirty="0"/>
              <a:t>Ex. Read the following statements and answer the questions that follow :</a:t>
            </a:r>
          </a:p>
          <a:p>
            <a:pPr algn="just"/>
            <a:r>
              <a:rPr lang="en-US" sz="2800" dirty="0"/>
              <a:t> </a:t>
            </a:r>
            <a:r>
              <a:rPr lang="en-US" sz="2400" dirty="0"/>
              <a:t>Of the six men of literature A, B, C, D, E and F being considered here, two belonged to the 17th century,three to the 19th and one to the 20th century. Four were recognized as great poets, three as great novelists and three as great dramatists. One contributed to Bengali literature, two to Hindi, two to Marathi and one to Tamil. The 20th century writer wrote poetry only and contributed to Marathi literature and the other Marathi writer contributed to poetry, novel and drama. One Hindi writer and the only Tamil writer belonged to the 19th century- The former contributed to poetry and novel while the latter to novel and drama. The Bengali writer belonged to the 17th century and contributed to poetry only. A belonged to the 20th century’. B wrote drama only, C contributed to Marathi literature, D was a Hindi poet and novelist and belonged to the 19th century. E also belonged to the 19th century, and F contributed to poetry only. </a:t>
            </a:r>
            <a:endParaRPr lang="en-IN" sz="2400" dirty="0"/>
          </a:p>
        </p:txBody>
      </p:sp>
    </p:spTree>
    <p:extLst>
      <p:ext uri="{BB962C8B-B14F-4D97-AF65-F5344CB8AC3E}">
        <p14:creationId xmlns="" xmlns:p14="http://schemas.microsoft.com/office/powerpoint/2010/main" val="37186010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295B490-4849-E78B-EB6E-0A3DCDF6F8BC}"/>
              </a:ext>
            </a:extLst>
          </p:cNvPr>
          <p:cNvSpPr txBox="1"/>
          <p:nvPr/>
        </p:nvSpPr>
        <p:spPr>
          <a:xfrm>
            <a:off x="1507524" y="1816443"/>
            <a:ext cx="9144000" cy="2862322"/>
          </a:xfrm>
          <a:prstGeom prst="rect">
            <a:avLst/>
          </a:prstGeom>
          <a:noFill/>
        </p:spPr>
        <p:txBody>
          <a:bodyPr wrap="square" rtlCol="0">
            <a:spAutoFit/>
          </a:bodyPr>
          <a:lstStyle/>
          <a:p>
            <a:pPr marL="342900" indent="-342900">
              <a:buAutoNum type="arabicPeriod"/>
            </a:pPr>
            <a:r>
              <a:rPr lang="en-US" dirty="0"/>
              <a:t>To which language did B contribute ?</a:t>
            </a:r>
          </a:p>
          <a:p>
            <a:r>
              <a:rPr lang="en-US" dirty="0"/>
              <a:t> (a) Bengali b) Hindi (c) Marathi   (d) Tamil</a:t>
            </a:r>
          </a:p>
          <a:p>
            <a:r>
              <a:rPr lang="en-US" dirty="0"/>
              <a:t>2. Among these, who was the Tamil writer ? </a:t>
            </a:r>
          </a:p>
          <a:p>
            <a:r>
              <a:rPr lang="en-US" dirty="0"/>
              <a:t>   a) A           (6) B            c) E            d) F</a:t>
            </a:r>
          </a:p>
          <a:p>
            <a:r>
              <a:rPr lang="en-US" dirty="0"/>
              <a:t>3. To which branch of literature did A contribute ?</a:t>
            </a:r>
          </a:p>
          <a:p>
            <a:r>
              <a:rPr lang="en-US" dirty="0"/>
              <a:t>a) Poetry (b) Novel c) Drama  d) All of these</a:t>
            </a:r>
          </a:p>
          <a:p>
            <a:r>
              <a:rPr lang="en-US" dirty="0"/>
              <a:t> 4. Among these, who was the Bengali writer ? </a:t>
            </a:r>
          </a:p>
          <a:p>
            <a:pPr marL="342900" indent="-342900">
              <a:buAutoNum type="alphaLcParenR"/>
            </a:pPr>
            <a:r>
              <a:rPr lang="en-US" dirty="0"/>
              <a:t>A (d) B  c) E  d) F. </a:t>
            </a:r>
          </a:p>
          <a:p>
            <a:r>
              <a:rPr lang="en-US" dirty="0"/>
              <a:t>4To which branch of literature did C contribute ?</a:t>
            </a:r>
          </a:p>
          <a:p>
            <a:r>
              <a:rPr lang="en-US" dirty="0"/>
              <a:t> a) Poetry   b) Drama c) Novel   d) All the three </a:t>
            </a:r>
            <a:endParaRPr lang="en-IN" dirty="0"/>
          </a:p>
        </p:txBody>
      </p:sp>
    </p:spTree>
    <p:extLst>
      <p:ext uri="{BB962C8B-B14F-4D97-AF65-F5344CB8AC3E}">
        <p14:creationId xmlns="" xmlns:p14="http://schemas.microsoft.com/office/powerpoint/2010/main" val="15294799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BCD664F-CBF2-EBBC-1615-1EA1573517EE}"/>
              </a:ext>
            </a:extLst>
          </p:cNvPr>
          <p:cNvSpPr txBox="1"/>
          <p:nvPr/>
        </p:nvSpPr>
        <p:spPr>
          <a:xfrm>
            <a:off x="1161535" y="1717589"/>
            <a:ext cx="10688595" cy="3693319"/>
          </a:xfrm>
          <a:prstGeom prst="rect">
            <a:avLst/>
          </a:prstGeom>
          <a:noFill/>
        </p:spPr>
        <p:txBody>
          <a:bodyPr wrap="square" rtlCol="0">
            <a:spAutoFit/>
          </a:bodyPr>
          <a:lstStyle/>
          <a:p>
            <a:r>
              <a:rPr lang="en-US" dirty="0"/>
              <a:t>Solution : Clearly, there is one belonging to 20th century. So, A who belongs to 20th century contributes to Marathi poetry. Also, D is a Hindi poet and novelist who belongs to the 19th century. There are only two </a:t>
            </a:r>
            <a:r>
              <a:rPr lang="en-US" dirty="0" err="1"/>
              <a:t>Marathis</a:t>
            </a:r>
            <a:r>
              <a:rPr lang="en-US" dirty="0"/>
              <a:t>. So, C who is a Marathi will contribute to poetry, novel and drama. Clearly, there are only four poets. So, F who is a poet, will be Bengali belonging to the 17th century. There is now no other Bengali, no other Marathi and no other poet B, who wrote drama only cannot be Tamil and does not belong to 19th century. So, B belongs to 17th century and is a Hindi dramatist. Thus, E belonging to the 19th century is a Tamil novelist and dramatist. C will belong to the 19th century. </a:t>
            </a:r>
          </a:p>
          <a:p>
            <a:pPr marL="342900" indent="-342900">
              <a:buAutoNum type="arabicPeriod"/>
            </a:pPr>
            <a:r>
              <a:rPr lang="en-US" dirty="0"/>
              <a:t>(b): B contributes to Hindi.</a:t>
            </a:r>
          </a:p>
          <a:p>
            <a:r>
              <a:rPr lang="en-US" dirty="0"/>
              <a:t>2. (c): E is the Tamil writer </a:t>
            </a:r>
          </a:p>
          <a:p>
            <a:r>
              <a:rPr lang="en-US" dirty="0"/>
              <a:t>3. (a): A contributes to poetry alone. </a:t>
            </a:r>
          </a:p>
          <a:p>
            <a:r>
              <a:rPr lang="en-US" dirty="0"/>
              <a:t>4. (d): F is the Bengali writer. </a:t>
            </a:r>
          </a:p>
          <a:p>
            <a:r>
              <a:rPr lang="en-US" dirty="0"/>
              <a:t>5. (d) : C contributes to all the three — poetry, novel and drama. </a:t>
            </a:r>
            <a:endParaRPr lang="en-IN" dirty="0"/>
          </a:p>
        </p:txBody>
      </p:sp>
    </p:spTree>
    <p:extLst>
      <p:ext uri="{BB962C8B-B14F-4D97-AF65-F5344CB8AC3E}">
        <p14:creationId xmlns="" xmlns:p14="http://schemas.microsoft.com/office/powerpoint/2010/main" val="1344064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672" y="2789383"/>
            <a:ext cx="10820400" cy="1431635"/>
          </a:xfrm>
        </p:spPr>
        <p:txBody>
          <a:bodyPr>
            <a:noAutofit/>
          </a:bodyPr>
          <a:lstStyle/>
          <a:p>
            <a:pPr marL="0" indent="0" algn="ctr">
              <a:buNone/>
            </a:pPr>
            <a:r>
              <a:rPr lang="en-US" sz="11500" dirty="0">
                <a:latin typeface="Brush Script MT" panose="03060802040406070304" pitchFamily="66" charset="0"/>
              </a:rPr>
              <a:t>Thank You</a:t>
            </a:r>
          </a:p>
        </p:txBody>
      </p:sp>
    </p:spTree>
    <p:extLst>
      <p:ext uri="{BB962C8B-B14F-4D97-AF65-F5344CB8AC3E}">
        <p14:creationId xmlns="" xmlns:p14="http://schemas.microsoft.com/office/powerpoint/2010/main" val="336418719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94918"/>
            <a:ext cx="8610600" cy="1293028"/>
          </a:xfrm>
        </p:spPr>
        <p:txBody>
          <a:bodyPr/>
          <a:lstStyle/>
          <a:p>
            <a:r>
              <a:rPr lang="en-US" dirty="0"/>
              <a:t>Mathematical Operations</a:t>
            </a:r>
            <a:br>
              <a:rPr lang="en-US" dirty="0"/>
            </a:br>
            <a:endParaRPr lang="en-US" dirty="0"/>
          </a:p>
        </p:txBody>
      </p:sp>
      <mc:AlternateContent xmlns:mc="http://schemas.openxmlformats.org/markup-compatibility/2006">
        <mc:Choice xmlns="" xmlns:a14="http://schemas.microsoft.com/office/drawing/2010/main" Requires="a14">
          <p:sp>
            <p:nvSpPr>
              <p:cNvPr id="4" name="Content Placeholder 3"/>
              <p:cNvSpPr>
                <a:spLocks noGrp="1"/>
              </p:cNvSpPr>
              <p:nvPr>
                <p:ph idx="1"/>
              </p:nvPr>
            </p:nvSpPr>
            <p:spPr>
              <a:xfrm>
                <a:off x="175491" y="1687946"/>
                <a:ext cx="11831781" cy="5008418"/>
              </a:xfrm>
            </p:spPr>
            <p:txBody>
              <a:bodyPr>
                <a:normAutofit fontScale="92500" lnSpcReduction="20000"/>
              </a:bodyPr>
              <a:lstStyle/>
              <a:p>
                <a:pPr marL="0" indent="0">
                  <a:buNone/>
                </a:pPr>
                <a:r>
                  <a:rPr lang="en-US" dirty="0"/>
                  <a:t>Type 1: Problem-solving by substitution</a:t>
                </a:r>
              </a:p>
              <a:p>
                <a:pPr marL="0" lvl="0" indent="0">
                  <a:buNone/>
                </a:pPr>
                <a:r>
                  <a:rPr lang="en-US" dirty="0"/>
                  <a:t>1) If + means divided by – means multiplied x means ‘ minus ’ and ‘÷’ means ‘plus’, which of the following will be the value of the expression 16÷8-4+2×4?</a:t>
                </a:r>
              </a:p>
              <a:p>
                <a:pPr marL="0" indent="0">
                  <a:buNone/>
                </a:pPr>
                <a:r>
                  <a:rPr lang="en-US" dirty="0"/>
                  <a:t>Sol) Putting the proper signs in the given expression we get</a:t>
                </a:r>
              </a:p>
              <a:p>
                <a:pPr marL="0" indent="0">
                  <a:buNone/>
                </a:pPr>
                <a:r>
                  <a:rPr lang="en-US" dirty="0"/>
                  <a:t>16+8×4÷2-4=……=28.</a:t>
                </a:r>
              </a:p>
              <a:p>
                <a:pPr marL="0" indent="0">
                  <a:buNone/>
                </a:pPr>
                <a:endParaRPr lang="en-US" dirty="0"/>
              </a:p>
              <a:p>
                <a:pPr marL="0" indent="0">
                  <a:buNone/>
                </a:pPr>
                <a:r>
                  <a:rPr lang="en-US" dirty="0"/>
                  <a:t>Type 2: Interchange of signs and Numbers</a:t>
                </a:r>
              </a:p>
              <a:p>
                <a:pPr marL="0" indent="0">
                  <a:buNone/>
                </a:pPr>
                <a:r>
                  <a:rPr lang="en-US" dirty="0"/>
                  <a:t>1) If the given interchanges namely  Sing + &amp; ÷ &amp; no’s 2 and 4 are made in signs and numbers, which one of the following is correct.</a:t>
                </a:r>
              </a:p>
              <a:p>
                <a:pPr marL="0" indent="0">
                  <a:buNone/>
                </a:pPr>
                <a:r>
                  <a:rPr lang="en-US" dirty="0"/>
                  <a:t>Sol) </a:t>
                </a:r>
                <a14:m>
                  <m:oMath xmlns:m="http://schemas.openxmlformats.org/officeDocument/2006/math">
                    <m:r>
                      <a:rPr lang="en-US" i="1">
                        <a:latin typeface="Cambria Math" panose="02040503050406030204" pitchFamily="18" charset="0"/>
                      </a:rPr>
                      <m:t>2+4÷6=8</m:t>
                    </m:r>
                  </m:oMath>
                </a14:m>
                <a:endParaRPr lang="en-US" dirty="0"/>
              </a:p>
              <a:p>
                <a:pPr marL="0" indent="0">
                  <a:buNone/>
                </a:pPr>
                <a:endParaRPr lang="en-US" dirty="0"/>
              </a:p>
              <a:p>
                <a:pPr marL="0" indent="0">
                  <a:buNone/>
                </a:pPr>
                <a:r>
                  <a:rPr lang="en-US" dirty="0"/>
                  <a:t>Type 3 : Deriving the appropriate conclusions</a:t>
                </a:r>
              </a:p>
              <a:p>
                <a:pPr marL="0" lvl="0" indent="0">
                  <a:buNone/>
                </a:pPr>
                <a:r>
                  <a:rPr lang="en-US" dirty="0"/>
                  <a:t>1) If A+B&gt;C+D, B+E=2C and C+D&gt;B+E, then it necessarily follows that:</a:t>
                </a:r>
              </a:p>
              <a:p>
                <a:pPr marL="0" indent="0">
                  <a:buNone/>
                </a:pPr>
                <a:r>
                  <a:rPr lang="en-US" dirty="0"/>
                  <a:t>Sol) From the given inequalities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&gt;</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&gt;2</m:t>
                      </m:r>
                      <m:r>
                        <a:rPr lang="en-US" i="1">
                          <a:latin typeface="Cambria Math" panose="02040503050406030204" pitchFamily="18" charset="0"/>
                        </a:rPr>
                        <m:t>𝑐</m:t>
                      </m:r>
                    </m:oMath>
                  </m:oMathPara>
                </a14:m>
                <a:endParaRPr lang="en-US" dirty="0"/>
              </a:p>
              <a:p>
                <a:pPr marL="0" indent="0">
                  <a:buNone/>
                </a:pPr>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75491" y="1687946"/>
                <a:ext cx="11831781" cy="5008418"/>
              </a:xfrm>
              <a:blipFill>
                <a:blip r:embed="rId2"/>
                <a:stretch>
                  <a:fillRect l="-567" t="-2558" r="-52"/>
                </a:stretch>
              </a:blipFill>
            </p:spPr>
            <p:txBody>
              <a:bodyPr/>
              <a:lstStyle/>
              <a:p>
                <a:r>
                  <a:rPr lang="en-IN">
                    <a:noFill/>
                  </a:rPr>
                  <a:t> </a:t>
                </a:r>
              </a:p>
            </p:txBody>
          </p:sp>
        </mc:Fallback>
      </mc:AlternateContent>
    </p:spTree>
    <p:extLst>
      <p:ext uri="{BB962C8B-B14F-4D97-AF65-F5344CB8AC3E}">
        <p14:creationId xmlns="" xmlns:p14="http://schemas.microsoft.com/office/powerpoint/2010/main" val="3018994302"/>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heel(1)">
                                      <p:cBhvr>
                                        <p:cTn id="20" dur="2000"/>
                                        <p:tgtEl>
                                          <p:spTgt spid="4">
                                            <p:txEl>
                                              <p:pRg st="1" end="1"/>
                                            </p:txEl>
                                          </p:spTgt>
                                        </p:tgtEl>
                                      </p:cBhvr>
                                    </p:animEffect>
                                  </p:childTnLst>
                                </p:cTn>
                              </p:par>
                              <p:par>
                                <p:cTn id="21" presetID="21" presetClass="entr" presetSubtype="1"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wheel(1)">
                                      <p:cBhvr>
                                        <p:cTn id="23" dur="2000"/>
                                        <p:tgtEl>
                                          <p:spTgt spid="4">
                                            <p:txEl>
                                              <p:pRg st="2" end="2"/>
                                            </p:txEl>
                                          </p:spTgt>
                                        </p:tgtEl>
                                      </p:cBhvr>
                                    </p:animEffect>
                                  </p:childTnLst>
                                </p:cTn>
                              </p:par>
                              <p:par>
                                <p:cTn id="24" presetID="21" presetClass="entr" presetSubtype="1" fill="hold"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wheel(1)">
                                      <p:cBhvr>
                                        <p:cTn id="26" dur="20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barn(inVertical)">
                                      <p:cBhvr>
                                        <p:cTn id="31" dur="500"/>
                                        <p:tgtEl>
                                          <p:spTgt spid="4">
                                            <p:txEl>
                                              <p:pRg st="5" end="5"/>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barn(inVertical)">
                                      <p:cBhvr>
                                        <p:cTn id="34" dur="500"/>
                                        <p:tgtEl>
                                          <p:spTgt spid="4">
                                            <p:txEl>
                                              <p:pRg st="6" end="6"/>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barn(inVertical)">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 calcmode="lin" valueType="num">
                                      <p:cBhvr additive="base">
                                        <p:cTn id="42"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9" end="9"/>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4">
                                            <p:txEl>
                                              <p:pRg st="10" end="10"/>
                                            </p:txEl>
                                          </p:spTgt>
                                        </p:tgtEl>
                                        <p:attrNameLst>
                                          <p:attrName>style.visibility</p:attrName>
                                        </p:attrNameLst>
                                      </p:cBhvr>
                                      <p:to>
                                        <p:strVal val="visible"/>
                                      </p:to>
                                    </p:set>
                                    <p:anim calcmode="lin" valueType="num">
                                      <p:cBhvr additive="base">
                                        <p:cTn id="46"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
                                            <p:txEl>
                                              <p:pRg st="11" end="11"/>
                                            </p:txEl>
                                          </p:spTgt>
                                        </p:tgtEl>
                                        <p:attrNameLst>
                                          <p:attrName>style.visibility</p:attrName>
                                        </p:attrNameLst>
                                      </p:cBhvr>
                                      <p:to>
                                        <p:strVal val="visible"/>
                                      </p:to>
                                    </p:set>
                                    <p:anim calcmode="lin" valueType="num">
                                      <p:cBhvr additive="base">
                                        <p:cTn id="50"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4">
                                            <p:txEl>
                                              <p:pRg st="12" end="12"/>
                                            </p:txEl>
                                          </p:spTgt>
                                        </p:tgtEl>
                                        <p:attrNameLst>
                                          <p:attrName>style.visibility</p:attrName>
                                        </p:attrNameLst>
                                      </p:cBhvr>
                                      <p:to>
                                        <p:strVal val="visible"/>
                                      </p:to>
                                    </p:set>
                                    <p:anim calcmode="lin" valueType="num">
                                      <p:cBhvr additive="base">
                                        <p:cTn id="54"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2529</TotalTime>
  <Words>4473</Words>
  <Application>Microsoft Office PowerPoint</Application>
  <PresentationFormat>Custom</PresentationFormat>
  <Paragraphs>452</Paragraphs>
  <Slides>87</Slides>
  <Notes>0</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Vapor Trail</vt:lpstr>
      <vt:lpstr>UNIT NO – 5 BLOOD RELATIONS </vt:lpstr>
      <vt:lpstr>Blood Relations</vt:lpstr>
      <vt:lpstr>Slide 3</vt:lpstr>
      <vt:lpstr>Problems:</vt:lpstr>
      <vt:lpstr>Slide 5</vt:lpstr>
      <vt:lpstr>Slide 6</vt:lpstr>
      <vt:lpstr>Slide 7</vt:lpstr>
      <vt:lpstr>Relation Puzzle</vt:lpstr>
      <vt:lpstr>Mathematical Operations </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Direction Sense Test </vt:lpstr>
      <vt:lpstr>Slide 25</vt:lpstr>
      <vt:lpstr>Slide 26</vt:lpstr>
      <vt:lpstr>Slide 27</vt:lpstr>
      <vt:lpstr>Slide 28</vt:lpstr>
      <vt:lpstr>Slide 29</vt:lpstr>
      <vt:lpstr>Slide 30</vt:lpstr>
      <vt:lpstr>Slide 31</vt:lpstr>
      <vt:lpstr>Slide 32</vt:lpstr>
      <vt:lpstr>Slide 33</vt:lpstr>
      <vt:lpstr>PROBLEMS</vt:lpstr>
      <vt:lpstr>Slide 35</vt:lpstr>
      <vt:lpstr>Slide 36</vt:lpstr>
      <vt:lpstr>Slide 37</vt:lpstr>
      <vt:lpstr>Slide 38</vt:lpstr>
      <vt:lpstr>    Number, Ranking and Time Sequence Test: </vt:lpstr>
      <vt:lpstr>Problems: </vt:lpstr>
      <vt:lpstr>Slide 41</vt:lpstr>
      <vt:lpstr>Slide 42</vt:lpstr>
      <vt:lpstr>Slide 43</vt:lpstr>
      <vt:lpstr>Slide 44</vt:lpstr>
      <vt:lpstr>Slide 45</vt:lpstr>
      <vt:lpstr>Slide 46</vt:lpstr>
      <vt:lpstr>PUZZLE TEST </vt:lpstr>
      <vt:lpstr>Problems </vt:lpstr>
      <vt:lpstr>Slide 49</vt:lpstr>
      <vt:lpstr>Slide 50</vt:lpstr>
      <vt:lpstr>Slide 51</vt:lpstr>
      <vt:lpstr>Slide 52</vt:lpstr>
      <vt:lpstr>Slide 53</vt:lpstr>
      <vt:lpstr>Slide 54</vt:lpstr>
      <vt:lpstr>Slide 55</vt:lpstr>
      <vt:lpstr>Slide 56</vt:lpstr>
      <vt:lpstr>Slide 57</vt:lpstr>
      <vt:lpstr>Slide 58</vt:lpstr>
      <vt:lpstr>Circular Arrangements</vt:lpstr>
      <vt:lpstr>Slide 60</vt:lpstr>
      <vt:lpstr>Slide 61</vt:lpstr>
      <vt:lpstr>Slide 62</vt:lpstr>
      <vt:lpstr>Slide 63</vt:lpstr>
      <vt:lpstr>Slide 64</vt:lpstr>
      <vt:lpstr>Slide 65</vt:lpstr>
      <vt:lpstr>Slide 66</vt:lpstr>
      <vt:lpstr>Slide 67</vt:lpstr>
      <vt:lpstr>COMPARISION </vt:lpstr>
      <vt:lpstr>Sequential Order of Things </vt:lpstr>
      <vt:lpstr>Slide 70</vt:lpstr>
      <vt:lpstr>Selection Based on given Conditions </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vector>
  </TitlesOfParts>
  <Company>Amazon Corporate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Devarakonda</dc:creator>
  <cp:lastModifiedBy>Admin</cp:lastModifiedBy>
  <cp:revision>182</cp:revision>
  <dcterms:created xsi:type="dcterms:W3CDTF">2020-12-03T09:06:14Z</dcterms:created>
  <dcterms:modified xsi:type="dcterms:W3CDTF">2025-06-05T04:54:29Z</dcterms:modified>
</cp:coreProperties>
</file>